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x="12188952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5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 ?>
<Relationships xmlns="http://schemas.openxmlformats.org/package/2006/relationships">
	<Relationship Id="rId3" Type="http://schemas.openxmlformats.org/officeDocument/2006/relationships/presProps" Target="presProps.xml" />
	<Relationship Id="rId2" Type="http://schemas.openxmlformats.org/officeDocument/2006/relationships/slide" Target="slides/slide1.xml" />
	<Relationship Id="rId1" Type="http://schemas.openxmlformats.org/officeDocument/2006/relationships/slideMaster" Target="slideMasters/slideMaster1.xml" />
	<Relationship Id="rId6" Type="http://schemas.openxmlformats.org/officeDocument/2006/relationships/tableStyles" Target="tableStyles.xml" />
	<Relationship Id="rId5" Type="http://schemas.openxmlformats.org/officeDocument/2006/relationships/theme" Target="theme/theme1.xml" />
	<Relationship Id="rId4" Type="http://schemas.openxmlformats.org/officeDocument/2006/relationships/viewProps" Target="viewProps.xml" />
	<Relationship Id="rId7" Type="http://schemas.openxmlformats.org/officeDocument/2006/relationships/slide" Target="slides/slide2.xml" />
	<Relationship Id="rId8" Type="http://schemas.openxmlformats.org/officeDocument/2006/relationships/slide" Target="slides/slide3.xml" />
	<Relationship Id="rId9" Type="http://schemas.openxmlformats.org/officeDocument/2006/relationships/slide" Target="slides/slide4.xml" />
	<Relationship Id="rId10" Type="http://schemas.openxmlformats.org/officeDocument/2006/relationships/slide" Target="slides/slide5.xml" />
	<Relationship Id="rId11" Type="http://schemas.openxmlformats.org/officeDocument/2006/relationships/slide" Target="slides/slide6.xml" />
	<Relationship Id="rId12" Type="http://schemas.openxmlformats.org/officeDocument/2006/relationships/slide" Target="slides/slide7.xml" />
	<Relationship Id="rId13" Type="http://schemas.openxmlformats.org/officeDocument/2006/relationships/slide" Target="slides/slide8.xml" />
	<Relationship Id="rId14" Type="http://schemas.openxmlformats.org/officeDocument/2006/relationships/slide" Target="slides/slide9.xml" />
	<Relationship Id="rId15" Type="http://schemas.openxmlformats.org/officeDocument/2006/relationships/slide" Target="slides/slide10.xml" />
	<Relationship Id="rId16" Type="http://schemas.openxmlformats.org/officeDocument/2006/relationships/slide" Target="slides/slide11.xml" />
	<Relationship Id="rId17" Type="http://schemas.openxmlformats.org/officeDocument/2006/relationships/slide" Target="slides/slide12.xml" />
	<Relationship Id="rId18" Type="http://schemas.openxmlformats.org/officeDocument/2006/relationships/slide" Target="slides/slide13.xml" />
	<Relationship Id="rId19" Type="http://schemas.openxmlformats.org/officeDocument/2006/relationships/slide" Target="slides/slide14.xml" />
	<Relationship Id="rId20" Type="http://schemas.openxmlformats.org/officeDocument/2006/relationships/slide" Target="slides/slide15.xml" />
	<Relationship Id="rId21" Type="http://schemas.openxmlformats.org/officeDocument/2006/relationships/slide" Target="slides/slide16.xml" />
	<Relationship Id="rId22" Type="http://schemas.openxmlformats.org/officeDocument/2006/relationships/slide" Target="slides/slide17.xml" />
	<Relationship Id="rId23" Type="http://schemas.openxmlformats.org/officeDocument/2006/relationships/slide" Target="slides/slide18.xml" />
	<Relationship Id="rId24" Type="http://schemas.openxmlformats.org/officeDocument/2006/relationships/slide" Target="slides/slide19.xml" />
	<Relationship Id="rId25" Type="http://schemas.openxmlformats.org/officeDocument/2006/relationships/slide" Target="slides/slide20.xml" />
	<Relationship Id="rId26" Type="http://schemas.openxmlformats.org/officeDocument/2006/relationships/slide" Target="slides/slide21.xml" />
	<Relationship Id="rId27" Type="http://schemas.openxmlformats.org/officeDocument/2006/relationships/slide" Target="slides/slide22.xml" />
	<Relationship Id="rId28" Type="http://schemas.openxmlformats.org/officeDocument/2006/relationships/slide" Target="slides/slide23.xml" />
	<Relationship Id="rId29" Type="http://schemas.openxmlformats.org/officeDocument/2006/relationships/slide" Target="slides/slide24.xml" />
	<Relationship Id="rId30" Type="http://schemas.openxmlformats.org/officeDocument/2006/relationships/slide" Target="slides/slide25.xml" />
	<Relationship Id="rId31" Type="http://schemas.openxmlformats.org/officeDocument/2006/relationships/slide" Target="slides/slide26.xml" />
	<Relationship Id="rId32" Type="http://schemas.openxmlformats.org/officeDocument/2006/relationships/slide" Target="slides/slide27.xml" />
	<Relationship Id="rId33" Type="http://schemas.openxmlformats.org/officeDocument/2006/relationships/slide" Target="slides/slide28.xml" />
	<Relationship Id="rId34" Type="http://schemas.openxmlformats.org/officeDocument/2006/relationships/slide" Target="slides/slide29.xml" />
	<Relationship Id="rId35" Type="http://schemas.openxmlformats.org/officeDocument/2006/relationships/slide" Target="slides/slide30.xml" />
	<Relationship Id="rId36" Type="http://schemas.openxmlformats.org/officeDocument/2006/relationships/slide" Target="slides/slide31.xml" />
	<Relationship Id="rId37" Type="http://schemas.openxmlformats.org/officeDocument/2006/relationships/slide" Target="slides/slide32.xml" />
	<Relationship Id="rId38" Type="http://schemas.openxmlformats.org/officeDocument/2006/relationships/slide" Target="slides/slide33.xml" />
	<Relationship Id="rId39" Type="http://schemas.openxmlformats.org/officeDocument/2006/relationships/slide" Target="slides/slide34.xml" />
	<Relationship Id="rId40" Type="http://schemas.openxmlformats.org/officeDocument/2006/relationships/slide" Target="slides/slide35.xml" />
	<Relationship Id="rId41" Type="http://schemas.openxmlformats.org/officeDocument/2006/relationships/slide" Target="slides/slide36.xml" />
	<Relationship Id="rId42" Type="http://schemas.openxmlformats.org/officeDocument/2006/relationships/slide" Target="slides/slide37.xml" />
	<Relationship Id="rId43" Type="http://schemas.openxmlformats.org/officeDocument/2006/relationships/slide" Target="slides/slide38.xml" />
	<Relationship Id="rId44" Type="http://schemas.openxmlformats.org/officeDocument/2006/relationships/slide" Target="slides/slide39.xml" />
	<Relationship Id="rId45" Type="http://schemas.openxmlformats.org/officeDocument/2006/relationships/slide" Target="slides/slide40.xml" />
	<Relationship Id="rId46" Type="http://schemas.openxmlformats.org/officeDocument/2006/relationships/slide" Target="slides/slide41.xml" />
	<Relationship Id="rId47" Type="http://schemas.openxmlformats.org/officeDocument/2006/relationships/slide" Target="slides/slide42.xml" />
	<Relationship Id="rId48" Type="http://schemas.openxmlformats.org/officeDocument/2006/relationships/slide" Target="slides/slide43.xml" />
	<Relationship Id="rId49" Type="http://schemas.openxmlformats.org/officeDocument/2006/relationships/slide" Target="slides/slide44.xml" />
	<Relationship Id="rId50" Type="http://schemas.openxmlformats.org/officeDocument/2006/relationships/slide" Target="slides/slide45.xml" />
	<Relationship Id="rId51" Type="http://schemas.openxmlformats.org/officeDocument/2006/relationships/slide" Target="slides/slide46.xml" />
	<Relationship Id="rId52" Type="http://schemas.openxmlformats.org/officeDocument/2006/relationships/slide" Target="slides/slide47.xml" />
	<Relationship Id="rId53" Type="http://schemas.openxmlformats.org/officeDocument/2006/relationships/slide" Target="slides/slide48.xml" />
	<Relationship Id="rId54" Type="http://schemas.openxmlformats.org/officeDocument/2006/relationships/slide" Target="slides/slide49.xml" />
	<Relationship Id="rId55" Type="http://schemas.openxmlformats.org/officeDocument/2006/relationships/slide" Target="slides/slide50.xml" />
	<Relationship Id="rId56" Type="http://schemas.openxmlformats.org/officeDocument/2006/relationships/slide" Target="slides/slide51.xml" />
	<Relationship Id="rId57" Type="http://schemas.openxmlformats.org/officeDocument/2006/relationships/slide" Target="slides/slide52.xml" />
	<Relationship Id="rId58" Type="http://schemas.openxmlformats.org/officeDocument/2006/relationships/slide" Target="slides/slide53.xml" />
	<Relationship Id="rId59" Type="http://schemas.openxmlformats.org/officeDocument/2006/relationships/slide" Target="slides/slide54.xml" />
	<Relationship Id="rId60" Type="http://schemas.openxmlformats.org/officeDocument/2006/relationships/slide" Target="slides/slide55.xml" />
	<Relationship Id="rId61" Type="http://schemas.openxmlformats.org/officeDocument/2006/relationships/slide" Target="slides/slide56.xml" />
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.jpeg" />
	<Relationship Id="rId3" Type="http://schemas.openxmlformats.org/officeDocument/2006/relationships/image" Target="../media/image2.jpeg" />
</Relationships>
</file>

<file path=ppt/slides/_rels/slide1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4.jpeg" />
	<Relationship Id="rId3" Type="http://schemas.openxmlformats.org/officeDocument/2006/relationships/image" Target="../media/image15.jpeg" />
</Relationships>
</file>

<file path=ppt/slides/_rels/slide1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6.jpeg" />
</Relationships>
</file>

<file path=ppt/slides/_rels/slide1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7.jpeg" />
	<Relationship Id="rId3" Type="http://schemas.openxmlformats.org/officeDocument/2006/relationships/image" Target="../media/image18.jpeg" />
	<Relationship Id="rId4" Type="http://schemas.openxmlformats.org/officeDocument/2006/relationships/image" Target="../media/image19.jpeg" />
</Relationships>
</file>

<file path=ppt/slides/_rels/slide1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0.jpeg" />
</Relationships>
</file>

<file path=ppt/slides/_rels/slide1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1.jpeg" />
</Relationships>
</file>

<file path=ppt/slides/_rels/slide1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2.jpeg" />
	<Relationship Id="rId3" Type="http://schemas.openxmlformats.org/officeDocument/2006/relationships/image" Target="../media/image23.jpeg" />
</Relationships>
</file>

<file path=ppt/slides/_rels/slide1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4.jpeg" />
	<Relationship Id="rId3" Type="http://schemas.openxmlformats.org/officeDocument/2006/relationships/image" Target="../media/image25.jpeg" />
</Relationships>
</file>

<file path=ppt/slides/_rels/slide1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6.jpeg" />
</Relationships>
</file>

<file path=ppt/slides/_rels/slide1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7.jpeg" />
	<Relationship Id="rId3" Type="http://schemas.openxmlformats.org/officeDocument/2006/relationships/image" Target="../media/image28.jpeg" />
</Relationships>
</file>

<file path=ppt/slides/_rels/slide1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9.jpeg" />
	<Relationship Id="rId3" Type="http://schemas.openxmlformats.org/officeDocument/2006/relationships/image" Target="../media/image30.jpeg" />
	<Relationship Id="rId4" Type="http://schemas.openxmlformats.org/officeDocument/2006/relationships/image" Target="../media/image31.jpeg" />
</Relationships>
</file>

<file path=ppt/slides/_rels/slide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.jpeg" />
</Relationships>
</file>

<file path=ppt/slides/_rels/slide2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2.jpeg" />
</Relationships>
</file>

<file path=ppt/slides/_rels/slide2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3.jpeg" />
</Relationships>
</file>

<file path=ppt/slides/_rels/slide2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4.jpeg" />
	<Relationship Id="rId3" Type="http://schemas.openxmlformats.org/officeDocument/2006/relationships/image" Target="../media/image35.jpeg" />
	<Relationship Id="rId4" Type="http://schemas.openxmlformats.org/officeDocument/2006/relationships/image" Target="../media/image36.jpeg" />
</Relationships>
</file>

<file path=ppt/slides/_rels/slide2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7.jpeg" />
</Relationships>
</file>

<file path=ppt/slides/_rels/slide2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8.jpeg" />
</Relationships>
</file>

<file path=ppt/slides/_rels/slide2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9.jpeg" />
	<Relationship Id="rId3" Type="http://schemas.openxmlformats.org/officeDocument/2006/relationships/image" Target="../media/image40.jpeg" />
	<Relationship Id="rId4" Type="http://schemas.openxmlformats.org/officeDocument/2006/relationships/image" Target="../media/image41.jpeg" />
</Relationships>
</file>

<file path=ppt/slides/_rels/slide2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2.jpeg" />
	<Relationship Id="rId3" Type="http://schemas.openxmlformats.org/officeDocument/2006/relationships/image" Target="../media/image43.jpeg" />
</Relationships>
</file>

<file path=ppt/slides/_rels/slide2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4.jpeg" />
</Relationships>
</file>

<file path=ppt/slides/_rels/slide2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5.jpeg" />
	<Relationship Id="rId3" Type="http://schemas.openxmlformats.org/officeDocument/2006/relationships/image" Target="../media/image46.jpeg" />
	<Relationship Id="rId4" Type="http://schemas.openxmlformats.org/officeDocument/2006/relationships/image" Target="../media/image47.jpeg" />
</Relationships>
</file>

<file path=ppt/slides/_rels/slide2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8.jpeg" />
</Relationships>
</file>

<file path=ppt/slides/_rels/slide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.jpeg" />
</Relationships>
</file>

<file path=ppt/slides/_rels/slide3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9.jpeg" />
	<Relationship Id="rId3" Type="http://schemas.openxmlformats.org/officeDocument/2006/relationships/image" Target="../media/image50.jpeg" />
	<Relationship Id="rId4" Type="http://schemas.openxmlformats.org/officeDocument/2006/relationships/image" Target="../media/image51.jpeg" />
</Relationships>
</file>

<file path=ppt/slides/_rels/slide3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2.jpeg" />
	<Relationship Id="rId3" Type="http://schemas.openxmlformats.org/officeDocument/2006/relationships/image" Target="../media/image53.jpeg" />
</Relationships>
</file>

<file path=ppt/slides/_rels/slide3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4.jpeg" />
</Relationships>
</file>

<file path=ppt/slides/_rels/slide3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5.jpeg" />
</Relationships>
</file>

<file path=ppt/slides/_rels/slide3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6.jpeg" />
	<Relationship Id="rId3" Type="http://schemas.openxmlformats.org/officeDocument/2006/relationships/image" Target="../media/image57.jpeg" />
</Relationships>
</file>

<file path=ppt/slides/_rels/slide3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8.jpeg" />
	<Relationship Id="rId3" Type="http://schemas.openxmlformats.org/officeDocument/2006/relationships/image" Target="../media/image59.jpeg" />
</Relationships>
</file>

<file path=ppt/slides/_rels/slide3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0.jpeg" />
	<Relationship Id="rId3" Type="http://schemas.openxmlformats.org/officeDocument/2006/relationships/image" Target="../media/image61.jpeg" />
</Relationships>
</file>

<file path=ppt/slides/_rels/slide3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2.jpeg" />
</Relationships>
</file>

<file path=ppt/slides/_rels/slide3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3.jpeg" />
</Relationships>
</file>

<file path=ppt/slides/_rels/slide3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4.jpeg" />
	<Relationship Id="rId3" Type="http://schemas.openxmlformats.org/officeDocument/2006/relationships/image" Target="../media/image65.jpeg" />
</Relationships>
</file>

<file path=ppt/slides/_rels/slide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.jpeg" />
	<Relationship Id="rId3" Type="http://schemas.openxmlformats.org/officeDocument/2006/relationships/image" Target="../media/image6.jpeg" />
	<Relationship Id="rId4" Type="http://schemas.openxmlformats.org/officeDocument/2006/relationships/image" Target="../media/image7.jpeg" />
</Relationships>
</file>

<file path=ppt/slides/_rels/slide4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6.jpeg" />
	<Relationship Id="rId3" Type="http://schemas.openxmlformats.org/officeDocument/2006/relationships/image" Target="../media/image67.jpeg" />
	<Relationship Id="rId4" Type="http://schemas.openxmlformats.org/officeDocument/2006/relationships/image" Target="../media/image68.jpeg" />
</Relationships>
</file>

<file path=ppt/slides/_rels/slide4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9.jpeg" />
</Relationships>
</file>

<file path=ppt/slides/_rels/slide4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0.jpeg" />
</Relationships>
</file>

<file path=ppt/slides/_rels/slide4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1.jpeg" />
</Relationships>
</file>

<file path=ppt/slides/_rels/slide4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2.jpeg" />
	<Relationship Id="rId3" Type="http://schemas.openxmlformats.org/officeDocument/2006/relationships/image" Target="../media/image73.jpeg" />
</Relationships>
</file>

<file path=ppt/slides/_rels/slide4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4.jpeg" />
	<Relationship Id="rId3" Type="http://schemas.openxmlformats.org/officeDocument/2006/relationships/image" Target="../media/image75.jpeg" />
	<Relationship Id="rId4" Type="http://schemas.openxmlformats.org/officeDocument/2006/relationships/image" Target="../media/image76.jpeg" />
</Relationships>
</file>

<file path=ppt/slides/_rels/slide4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7.jpeg" />
	<Relationship Id="rId3" Type="http://schemas.openxmlformats.org/officeDocument/2006/relationships/image" Target="../media/image78.jpeg" />
</Relationships>
</file>

<file path=ppt/slides/_rels/slide4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9.jpeg" />
	<Relationship Id="rId3" Type="http://schemas.openxmlformats.org/officeDocument/2006/relationships/image" Target="../media/image80.jpeg" />
</Relationships>
</file>

<file path=ppt/slides/_rels/slide4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81.jpeg" />
</Relationships>
</file>

<file path=ppt/slides/_rels/slide4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82.jpeg" />
</Relationships>
</file>

<file path=ppt/slides/_rels/slide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8.jpeg" />
</Relationships>
</file>

<file path=ppt/slides/_rels/slide5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83.jpeg" />
	<Relationship Id="rId3" Type="http://schemas.openxmlformats.org/officeDocument/2006/relationships/image" Target="../media/image84.jpeg" />
</Relationships>
</file>

<file path=ppt/slides/_rels/slide5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85.jpeg" />
</Relationships>
</file>

<file path=ppt/slides/_rels/slide5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86.jpeg" />
	<Relationship Id="rId3" Type="http://schemas.openxmlformats.org/officeDocument/2006/relationships/image" Target="../media/image87.jpeg" />
	<Relationship Id="rId4" Type="http://schemas.openxmlformats.org/officeDocument/2006/relationships/image" Target="../media/image88.jpeg" />
</Relationships>
</file>

<file path=ppt/slides/_rels/slide5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89.jpeg" />
</Relationships>
</file>

<file path=ppt/slides/_rels/slide5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90.jpeg" />
	<Relationship Id="rId3" Type="http://schemas.openxmlformats.org/officeDocument/2006/relationships/image" Target="../media/image91.jpeg" />
</Relationships>
</file>

<file path=ppt/slides/_rels/slide5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92.jpeg" />
</Relationships>
</file>

<file path=ppt/slides/_rels/slide5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93.jpeg" />
	<Relationship Id="rId3" Type="http://schemas.openxmlformats.org/officeDocument/2006/relationships/image" Target="../media/image94.jpeg" />
</Relationships>
</file>

<file path=ppt/slides/_rels/slide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9.jpeg" />
</Relationships>
</file>

<file path=ppt/slides/_rels/slide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0.jpeg" />
</Relationships>
</file>

<file path=ppt/slides/_rels/slide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1.jpeg" />
</Relationships>
</file>

<file path=ppt/slides/_rels/slide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2.jpeg" />
	<Relationship Id="rId3" Type="http://schemas.openxmlformats.org/officeDocument/2006/relationships/image" Target="../media/image13.jpeg" 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32500" y="0"/>
            <a:ext cx="6156452" cy="6858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430000" y="65024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35000" y="1155700"/>
            <a:ext cx="55118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>
							</a:tabLst>
            </a:pPr>
            <a:r>
              <a:rPr lang="en-US" altLang="zh-CN" sz="48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《</a:t>
            </a:r>
            <a:r>
              <a:rPr lang="en-US" altLang="zh-CN" sz="4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8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48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语言程序设计》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2971800"/>
            <a:ext cx="8128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丁盟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3403600"/>
            <a:ext cx="22987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语言课程组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9400" y="1181100"/>
            <a:ext cx="8864600" cy="4660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430000" y="65024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9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60198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3600" b="1" dirty="0" smtClean="0">
                <a:solidFill>
                  <a:srgbClr val="39527b"/>
                </a:solidFill>
                <a:latin typeface="Corbel" pitchFamily="18" charset="0"/>
                <a:cs typeface="Corbel" pitchFamily="18" charset="0"/>
              </a:rPr>
              <a:t>C</a:t>
            </a: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语言中运算符的优先级（</a:t>
            </a:r>
            <a:r>
              <a:rPr lang="en-US" altLang="zh-CN" sz="3600" b="1" dirty="0" smtClean="0">
                <a:solidFill>
                  <a:srgbClr val="39527b"/>
                </a:solidFill>
                <a:latin typeface="Corbel" pitchFamily="18" charset="0"/>
                <a:cs typeface="Corbel" pitchFamily="18" charset="0"/>
              </a:rPr>
              <a:t>II</a:t>
            </a: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）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95300" y="444500"/>
            <a:ext cx="6934200" cy="347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                <a:tab pos="1003300" algn="l"/>
                <a:tab pos="1333500" algn="l"/>
              </a:tabLst>
            </a:pPr>
            <a:r>
              <a:rPr lang="en-US" altLang="zh-CN" sz="3600" b="1" dirty="0" smtClean="0">
                <a:solidFill>
                  <a:srgbClr val="39527b"/>
                </a:solidFill>
                <a:latin typeface="Corbel" pitchFamily="18" charset="0"/>
                <a:cs typeface="Corbel" pitchFamily="18" charset="0"/>
              </a:rPr>
              <a:t>C</a:t>
            </a: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语言中的运算符</a:t>
            </a:r>
          </a:p>
          <a:p>
            <a:pPr>
              <a:lnSpc>
                <a:spcPts val="4600"/>
              </a:lnSpc>
              <a:tabLst>
                <a:tab pos="1003300" algn="l"/>
                <a:tab pos="1333500" algn="l"/>
              </a:tabLst>
            </a:pPr>
            <a:r>
              <a:rPr lang="en-US" altLang="zh-CN" dirty="0" smtClean="0"/>
              <a:t>	</a:t>
            </a: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学习一个运算符一定要解决的问题：</a:t>
            </a:r>
          </a:p>
          <a:p>
            <a:pPr>
              <a:lnSpc>
                <a:spcPts val="3700"/>
              </a:lnSpc>
              <a:tabLst>
                <a:tab pos="1003300" algn="l"/>
                <a:tab pos="1333500" algn="l"/>
              </a:tabLst>
            </a:pPr>
            <a:r>
              <a:rPr lang="en-US" altLang="zh-CN" dirty="0" smtClean="0"/>
              <a:t>		</a:t>
            </a: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优先级</a:t>
            </a:r>
          </a:p>
          <a:p>
            <a:pPr>
              <a:lnSpc>
                <a:spcPts val="3700"/>
              </a:lnSpc>
              <a:tabLst>
                <a:tab pos="1003300" algn="l"/>
                <a:tab pos="1333500" algn="l"/>
              </a:tabLst>
            </a:pPr>
            <a:r>
              <a:rPr lang="en-US" altLang="zh-CN" dirty="0" smtClean="0"/>
              <a:t>		</a:t>
            </a:r>
            <a:r>
              <a:rPr lang="en-US" altLang="zh-CN" sz="1922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结合性</a:t>
            </a:r>
          </a:p>
          <a:p>
            <a:pPr>
              <a:lnSpc>
                <a:spcPts val="3700"/>
              </a:lnSpc>
              <a:tabLst>
                <a:tab pos="1003300" algn="l"/>
                <a:tab pos="1333500" algn="l"/>
              </a:tabLst>
            </a:pPr>
            <a:r>
              <a:rPr lang="en-US" altLang="zh-CN" dirty="0" smtClean="0"/>
              <a:t>		</a:t>
            </a: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几元运算符</a:t>
            </a:r>
          </a:p>
          <a:p>
            <a:pPr>
              <a:lnSpc>
                <a:spcPts val="3700"/>
              </a:lnSpc>
              <a:tabLst>
                <a:tab pos="1003300" algn="l"/>
                <a:tab pos="1333500" algn="l"/>
              </a:tabLst>
            </a:pPr>
            <a:r>
              <a:rPr lang="en-US" altLang="zh-CN" dirty="0" smtClean="0"/>
              <a:t>		</a:t>
            </a: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运算规则</a:t>
            </a:r>
          </a:p>
          <a:p>
            <a:pPr>
              <a:lnSpc>
                <a:spcPts val="3700"/>
              </a:lnSpc>
              <a:tabLst>
                <a:tab pos="1003300" algn="l"/>
                <a:tab pos="1333500" algn="l"/>
              </a:tabLst>
            </a:pPr>
            <a:r>
              <a:rPr lang="en-US" altLang="zh-CN" dirty="0" smtClean="0"/>
              <a:t>		</a:t>
            </a:r>
            <a:r>
              <a:rPr lang="en-US" altLang="zh-CN" sz="1922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2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结果是什么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60600" y="4013200"/>
            <a:ext cx="635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596" dirty="0" smtClean="0">
                <a:solidFill>
                  <a:srgbClr val="32628e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1596" dirty="0" smtClean="0">
                <a:solidFill>
                  <a:srgbClr val="32628e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489200" y="3937000"/>
            <a:ext cx="762000" cy="74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变量</a:t>
            </a:r>
          </a:p>
          <a:p>
            <a:pPr>
              <a:lnSpc>
                <a:spcPts val="3300"/>
              </a:lnSpc>
              <a:tabLst>
							</a:tabLst>
            </a:pPr>
            <a:r>
              <a:rPr lang="en-US" altLang="zh-CN" sz="2004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字面值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28800" y="4813300"/>
            <a:ext cx="9664700" cy="189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9525000" algn="l"/>
              </a:tabLst>
            </a:pPr>
            <a:r>
              <a:rPr lang="en-US" altLang="zh-CN" sz="1922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2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特殊规则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95250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415539" y="5085587"/>
            <a:ext cx="6188964" cy="536448"/>
          </a:xfrm>
          <a:custGeom>
            <a:avLst/>
            <a:gdLst>
              <a:gd name="connsiteX0" fmla="*/ 14477 w 6188964"/>
              <a:gd name="connsiteY0" fmla="*/ 268224 h 536448"/>
              <a:gd name="connsiteX1" fmla="*/ 268224 w 6188964"/>
              <a:gd name="connsiteY1" fmla="*/ 14478 h 536448"/>
              <a:gd name="connsiteX2" fmla="*/ 5920740 w 6188964"/>
              <a:gd name="connsiteY2" fmla="*/ 14478 h 536448"/>
              <a:gd name="connsiteX3" fmla="*/ 6174486 w 6188964"/>
              <a:gd name="connsiteY3" fmla="*/ 268224 h 536448"/>
              <a:gd name="connsiteX4" fmla="*/ 6174486 w 6188964"/>
              <a:gd name="connsiteY4" fmla="*/ 268224 h 536448"/>
              <a:gd name="connsiteX5" fmla="*/ 5920740 w 6188964"/>
              <a:gd name="connsiteY5" fmla="*/ 521970 h 536448"/>
              <a:gd name="connsiteX6" fmla="*/ 268224 w 6188964"/>
              <a:gd name="connsiteY6" fmla="*/ 521970 h 536448"/>
              <a:gd name="connsiteX7" fmla="*/ 14477 w 6188964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188964" h="536448">
                <a:moveTo>
                  <a:pt x="14477" y="268224"/>
                </a:moveTo>
                <a:cubicBezTo>
                  <a:pt x="14477" y="128143"/>
                  <a:pt x="128142" y="14478"/>
                  <a:pt x="268224" y="14478"/>
                </a:cubicBezTo>
                <a:lnTo>
                  <a:pt x="5920740" y="14478"/>
                </a:lnTo>
                <a:cubicBezTo>
                  <a:pt x="6060820" y="14478"/>
                  <a:pt x="6174486" y="128143"/>
                  <a:pt x="6174486" y="268224"/>
                </a:cubicBezTo>
                <a:lnTo>
                  <a:pt x="6174486" y="268224"/>
                </a:lnTo>
                <a:cubicBezTo>
                  <a:pt x="6174486" y="408305"/>
                  <a:pt x="6060820" y="521970"/>
                  <a:pt x="5920740" y="521970"/>
                </a:cubicBezTo>
                <a:lnTo>
                  <a:pt x="268224" y="521970"/>
                </a:lnTo>
                <a:cubicBezTo>
                  <a:pt x="128142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75432" y="4258055"/>
            <a:ext cx="6394703" cy="536447"/>
          </a:xfrm>
          <a:custGeom>
            <a:avLst/>
            <a:gdLst>
              <a:gd name="connsiteX0" fmla="*/ 14477 w 6394703"/>
              <a:gd name="connsiteY0" fmla="*/ 268223 h 536447"/>
              <a:gd name="connsiteX1" fmla="*/ 268223 w 6394703"/>
              <a:gd name="connsiteY1" fmla="*/ 14478 h 536447"/>
              <a:gd name="connsiteX2" fmla="*/ 6126479 w 6394703"/>
              <a:gd name="connsiteY2" fmla="*/ 14478 h 536447"/>
              <a:gd name="connsiteX3" fmla="*/ 6380225 w 6394703"/>
              <a:gd name="connsiteY3" fmla="*/ 268223 h 536447"/>
              <a:gd name="connsiteX4" fmla="*/ 6380225 w 6394703"/>
              <a:gd name="connsiteY4" fmla="*/ 268223 h 536447"/>
              <a:gd name="connsiteX5" fmla="*/ 6126479 w 6394703"/>
              <a:gd name="connsiteY5" fmla="*/ 521970 h 536447"/>
              <a:gd name="connsiteX6" fmla="*/ 268223 w 6394703"/>
              <a:gd name="connsiteY6" fmla="*/ 521970 h 536447"/>
              <a:gd name="connsiteX7" fmla="*/ 14477 w 6394703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394703" h="536447">
                <a:moveTo>
                  <a:pt x="14477" y="268223"/>
                </a:moveTo>
                <a:cubicBezTo>
                  <a:pt x="14477" y="128142"/>
                  <a:pt x="128142" y="14478"/>
                  <a:pt x="268223" y="14478"/>
                </a:cubicBezTo>
                <a:lnTo>
                  <a:pt x="6126479" y="14478"/>
                </a:lnTo>
                <a:cubicBezTo>
                  <a:pt x="6266561" y="14478"/>
                  <a:pt x="6380225" y="128142"/>
                  <a:pt x="6380225" y="268223"/>
                </a:cubicBezTo>
                <a:lnTo>
                  <a:pt x="6380225" y="268223"/>
                </a:lnTo>
                <a:cubicBezTo>
                  <a:pt x="6380225" y="408304"/>
                  <a:pt x="6266561" y="521970"/>
                  <a:pt x="6126479" y="521970"/>
                </a:cubicBezTo>
                <a:lnTo>
                  <a:pt x="268223" y="521970"/>
                </a:lnTo>
                <a:cubicBezTo>
                  <a:pt x="128142" y="521970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36975" y="3445763"/>
            <a:ext cx="6233159" cy="536448"/>
          </a:xfrm>
          <a:custGeom>
            <a:avLst/>
            <a:gdLst>
              <a:gd name="connsiteX0" fmla="*/ 14477 w 6233159"/>
              <a:gd name="connsiteY0" fmla="*/ 268224 h 536448"/>
              <a:gd name="connsiteX1" fmla="*/ 268224 w 6233159"/>
              <a:gd name="connsiteY1" fmla="*/ 14478 h 536448"/>
              <a:gd name="connsiteX2" fmla="*/ 5964936 w 6233159"/>
              <a:gd name="connsiteY2" fmla="*/ 14478 h 536448"/>
              <a:gd name="connsiteX3" fmla="*/ 6218681 w 6233159"/>
              <a:gd name="connsiteY3" fmla="*/ 268224 h 536448"/>
              <a:gd name="connsiteX4" fmla="*/ 6218681 w 6233159"/>
              <a:gd name="connsiteY4" fmla="*/ 268224 h 536448"/>
              <a:gd name="connsiteX5" fmla="*/ 5964936 w 6233159"/>
              <a:gd name="connsiteY5" fmla="*/ 521970 h 536448"/>
              <a:gd name="connsiteX6" fmla="*/ 268224 w 6233159"/>
              <a:gd name="connsiteY6" fmla="*/ 521970 h 536448"/>
              <a:gd name="connsiteX7" fmla="*/ 14477 w 6233159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33159" h="536448">
                <a:moveTo>
                  <a:pt x="14477" y="268224"/>
                </a:moveTo>
                <a:cubicBezTo>
                  <a:pt x="14477" y="128143"/>
                  <a:pt x="128143" y="14478"/>
                  <a:pt x="268224" y="14478"/>
                </a:cubicBezTo>
                <a:lnTo>
                  <a:pt x="5964936" y="14478"/>
                </a:lnTo>
                <a:cubicBezTo>
                  <a:pt x="6105017" y="14478"/>
                  <a:pt x="6218681" y="128143"/>
                  <a:pt x="6218681" y="268224"/>
                </a:cubicBezTo>
                <a:lnTo>
                  <a:pt x="6218681" y="268224"/>
                </a:lnTo>
                <a:cubicBezTo>
                  <a:pt x="6218681" y="408305"/>
                  <a:pt x="6105017" y="521970"/>
                  <a:pt x="5964936" y="521970"/>
                </a:cubicBezTo>
                <a:lnTo>
                  <a:pt x="268224" y="521970"/>
                </a:lnTo>
                <a:cubicBezTo>
                  <a:pt x="128143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32760" y="2577083"/>
            <a:ext cx="6245351" cy="536448"/>
          </a:xfrm>
          <a:custGeom>
            <a:avLst/>
            <a:gdLst>
              <a:gd name="connsiteX0" fmla="*/ 14477 w 6245351"/>
              <a:gd name="connsiteY0" fmla="*/ 268223 h 536448"/>
              <a:gd name="connsiteX1" fmla="*/ 268224 w 6245351"/>
              <a:gd name="connsiteY1" fmla="*/ 14477 h 536448"/>
              <a:gd name="connsiteX2" fmla="*/ 5977127 w 6245351"/>
              <a:gd name="connsiteY2" fmla="*/ 14477 h 536448"/>
              <a:gd name="connsiteX3" fmla="*/ 6230873 w 6245351"/>
              <a:gd name="connsiteY3" fmla="*/ 268223 h 536448"/>
              <a:gd name="connsiteX4" fmla="*/ 6230873 w 6245351"/>
              <a:gd name="connsiteY4" fmla="*/ 268223 h 536448"/>
              <a:gd name="connsiteX5" fmla="*/ 5977127 w 6245351"/>
              <a:gd name="connsiteY5" fmla="*/ 521970 h 536448"/>
              <a:gd name="connsiteX6" fmla="*/ 268224 w 6245351"/>
              <a:gd name="connsiteY6" fmla="*/ 521970 h 536448"/>
              <a:gd name="connsiteX7" fmla="*/ 14477 w 6245351"/>
              <a:gd name="connsiteY7" fmla="*/ 268223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45351" h="536448">
                <a:moveTo>
                  <a:pt x="14477" y="268223"/>
                </a:moveTo>
                <a:cubicBezTo>
                  <a:pt x="14477" y="128142"/>
                  <a:pt x="128142" y="14477"/>
                  <a:pt x="268224" y="14477"/>
                </a:cubicBezTo>
                <a:lnTo>
                  <a:pt x="5977127" y="14477"/>
                </a:lnTo>
                <a:cubicBezTo>
                  <a:pt x="6117335" y="14477"/>
                  <a:pt x="6230873" y="128142"/>
                  <a:pt x="6230873" y="268223"/>
                </a:cubicBezTo>
                <a:lnTo>
                  <a:pt x="6230873" y="268223"/>
                </a:lnTo>
                <a:cubicBezTo>
                  <a:pt x="6230873" y="408432"/>
                  <a:pt x="6117208" y="521970"/>
                  <a:pt x="5977127" y="521970"/>
                </a:cubicBezTo>
                <a:lnTo>
                  <a:pt x="268224" y="521970"/>
                </a:lnTo>
                <a:cubicBezTo>
                  <a:pt x="128142" y="521970"/>
                  <a:pt x="14477" y="408305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39339" y="1807464"/>
            <a:ext cx="6265164" cy="536447"/>
          </a:xfrm>
          <a:custGeom>
            <a:avLst/>
            <a:gdLst>
              <a:gd name="connsiteX0" fmla="*/ 14477 w 6265164"/>
              <a:gd name="connsiteY0" fmla="*/ 268223 h 536447"/>
              <a:gd name="connsiteX1" fmla="*/ 268224 w 6265164"/>
              <a:gd name="connsiteY1" fmla="*/ 14477 h 536447"/>
              <a:gd name="connsiteX2" fmla="*/ 5996940 w 6265164"/>
              <a:gd name="connsiteY2" fmla="*/ 14477 h 536447"/>
              <a:gd name="connsiteX3" fmla="*/ 6250686 w 6265164"/>
              <a:gd name="connsiteY3" fmla="*/ 268223 h 536447"/>
              <a:gd name="connsiteX4" fmla="*/ 6250686 w 6265164"/>
              <a:gd name="connsiteY4" fmla="*/ 268223 h 536447"/>
              <a:gd name="connsiteX5" fmla="*/ 5996940 w 6265164"/>
              <a:gd name="connsiteY5" fmla="*/ 521969 h 536447"/>
              <a:gd name="connsiteX6" fmla="*/ 268224 w 6265164"/>
              <a:gd name="connsiteY6" fmla="*/ 521969 h 536447"/>
              <a:gd name="connsiteX7" fmla="*/ 14477 w 6265164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65164" h="536447">
                <a:moveTo>
                  <a:pt x="14477" y="268223"/>
                </a:moveTo>
                <a:cubicBezTo>
                  <a:pt x="14477" y="128142"/>
                  <a:pt x="128142" y="14477"/>
                  <a:pt x="268224" y="14477"/>
                </a:cubicBezTo>
                <a:lnTo>
                  <a:pt x="5996940" y="14477"/>
                </a:lnTo>
                <a:cubicBezTo>
                  <a:pt x="6137020" y="14477"/>
                  <a:pt x="6250686" y="128142"/>
                  <a:pt x="6250686" y="268223"/>
                </a:cubicBezTo>
                <a:lnTo>
                  <a:pt x="6250686" y="268223"/>
                </a:lnTo>
                <a:cubicBezTo>
                  <a:pt x="6250686" y="408304"/>
                  <a:pt x="6137020" y="521969"/>
                  <a:pt x="5996940" y="521969"/>
                </a:cubicBezTo>
                <a:lnTo>
                  <a:pt x="268224" y="521969"/>
                </a:lnTo>
                <a:cubicBezTo>
                  <a:pt x="128142" y="521969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378695" y="2609088"/>
            <a:ext cx="533400" cy="449579"/>
          </a:xfrm>
          <a:custGeom>
            <a:avLst/>
            <a:gdLst>
              <a:gd name="connsiteX0" fmla="*/ 0 w 533400"/>
              <a:gd name="connsiteY0" fmla="*/ 0 h 449579"/>
              <a:gd name="connsiteX1" fmla="*/ 297307 w 533400"/>
              <a:gd name="connsiteY1" fmla="*/ 0 h 449579"/>
              <a:gd name="connsiteX2" fmla="*/ 533400 w 533400"/>
              <a:gd name="connsiteY2" fmla="*/ 224789 h 449579"/>
              <a:gd name="connsiteX3" fmla="*/ 297307 w 533400"/>
              <a:gd name="connsiteY3" fmla="*/ 449579 h 449579"/>
              <a:gd name="connsiteX4" fmla="*/ 0 w 533400"/>
              <a:gd name="connsiteY4" fmla="*/ 449579 h 449579"/>
              <a:gd name="connsiteX5" fmla="*/ 236093 w 533400"/>
              <a:gd name="connsiteY5" fmla="*/ 224789 h 449579"/>
              <a:gd name="connsiteX6" fmla="*/ 0 w 533400"/>
              <a:gd name="connsiteY6" fmla="*/ 0 h 449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79">
                <a:moveTo>
                  <a:pt x="0" y="0"/>
                </a:moveTo>
                <a:lnTo>
                  <a:pt x="297307" y="0"/>
                </a:lnTo>
                <a:lnTo>
                  <a:pt x="533400" y="224789"/>
                </a:lnTo>
                <a:lnTo>
                  <a:pt x="297307" y="449579"/>
                </a:lnTo>
                <a:lnTo>
                  <a:pt x="0" y="449579"/>
                </a:lnTo>
                <a:lnTo>
                  <a:pt x="236093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954768" y="2609088"/>
            <a:ext cx="531876" cy="449579"/>
          </a:xfrm>
          <a:custGeom>
            <a:avLst/>
            <a:gdLst>
              <a:gd name="connsiteX0" fmla="*/ 0 w 531876"/>
              <a:gd name="connsiteY0" fmla="*/ 0 h 449579"/>
              <a:gd name="connsiteX1" fmla="*/ 295782 w 531876"/>
              <a:gd name="connsiteY1" fmla="*/ 0 h 449579"/>
              <a:gd name="connsiteX2" fmla="*/ 531875 w 531876"/>
              <a:gd name="connsiteY2" fmla="*/ 224789 h 449579"/>
              <a:gd name="connsiteX3" fmla="*/ 295782 w 531876"/>
              <a:gd name="connsiteY3" fmla="*/ 449579 h 449579"/>
              <a:gd name="connsiteX4" fmla="*/ 0 w 531876"/>
              <a:gd name="connsiteY4" fmla="*/ 449579 h 449579"/>
              <a:gd name="connsiteX5" fmla="*/ 236092 w 531876"/>
              <a:gd name="connsiteY5" fmla="*/ 224789 h 449579"/>
              <a:gd name="connsiteX6" fmla="*/ 0 w 531876"/>
              <a:gd name="connsiteY6" fmla="*/ 0 h 449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1876" h="449579">
                <a:moveTo>
                  <a:pt x="0" y="0"/>
                </a:moveTo>
                <a:lnTo>
                  <a:pt x="295782" y="0"/>
                </a:lnTo>
                <a:lnTo>
                  <a:pt x="531875" y="224789"/>
                </a:lnTo>
                <a:lnTo>
                  <a:pt x="295782" y="449579"/>
                </a:lnTo>
                <a:lnTo>
                  <a:pt x="0" y="449579"/>
                </a:lnTo>
                <a:lnTo>
                  <a:pt x="236092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529316" y="2609088"/>
            <a:ext cx="533400" cy="449579"/>
          </a:xfrm>
          <a:custGeom>
            <a:avLst/>
            <a:gdLst>
              <a:gd name="connsiteX0" fmla="*/ 0 w 533400"/>
              <a:gd name="connsiteY0" fmla="*/ 0 h 449579"/>
              <a:gd name="connsiteX1" fmla="*/ 297306 w 533400"/>
              <a:gd name="connsiteY1" fmla="*/ 0 h 449579"/>
              <a:gd name="connsiteX2" fmla="*/ 533400 w 533400"/>
              <a:gd name="connsiteY2" fmla="*/ 224789 h 449579"/>
              <a:gd name="connsiteX3" fmla="*/ 297306 w 533400"/>
              <a:gd name="connsiteY3" fmla="*/ 449579 h 449579"/>
              <a:gd name="connsiteX4" fmla="*/ 0 w 533400"/>
              <a:gd name="connsiteY4" fmla="*/ 449579 h 449579"/>
              <a:gd name="connsiteX5" fmla="*/ 236092 w 533400"/>
              <a:gd name="connsiteY5" fmla="*/ 224789 h 449579"/>
              <a:gd name="connsiteX6" fmla="*/ 0 w 533400"/>
              <a:gd name="connsiteY6" fmla="*/ 0 h 449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79">
                <a:moveTo>
                  <a:pt x="0" y="0"/>
                </a:moveTo>
                <a:lnTo>
                  <a:pt x="297306" y="0"/>
                </a:lnTo>
                <a:lnTo>
                  <a:pt x="533400" y="224789"/>
                </a:lnTo>
                <a:lnTo>
                  <a:pt x="297306" y="449579"/>
                </a:lnTo>
                <a:lnTo>
                  <a:pt x="0" y="449579"/>
                </a:lnTo>
                <a:lnTo>
                  <a:pt x="236092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09700"/>
            <a:ext cx="3365500" cy="4953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34500" y="2565400"/>
            <a:ext cx="1816100" cy="584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66500" y="6502400"/>
            <a:ext cx="127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本章授课内容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90800" y="5194300"/>
            <a:ext cx="1143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逻辑运算符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51200" y="4368800"/>
            <a:ext cx="1143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关系运算符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16300" y="3556000"/>
            <a:ext cx="1143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赋值运算符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13100" y="2692400"/>
            <a:ext cx="1143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算术运算符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14600" y="1917700"/>
            <a:ext cx="1828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运算符的基本规则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95300" y="381000"/>
            <a:ext cx="9918700" cy="153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787400" algn="l"/>
                <a:tab pos="10160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算数运算符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600"/>
              </a:lnSpc>
              <a:tabLst>
                <a:tab pos="787400" algn="l"/>
                <a:tab pos="1016000" algn="l"/>
              </a:tabLst>
            </a:pPr>
            <a:r>
              <a:rPr lang="en-US" altLang="zh-CN" dirty="0" smtClean="0"/>
              <a:t>	</a:t>
            </a: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算数运算符二元运算符，即应有两个操作数参与运算，其</a:t>
            </a:r>
          </a:p>
          <a:p>
            <a:pPr>
              <a:lnSpc>
                <a:spcPts val="3000"/>
              </a:lnSpc>
              <a:tabLst>
                <a:tab pos="787400" algn="l"/>
                <a:tab pos="10160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相应的表达式形式为：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12900" y="1879600"/>
            <a:ext cx="13716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操作数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86100" y="1879600"/>
            <a:ext cx="17018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+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操作数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82700" y="2425700"/>
            <a:ext cx="10210800" cy="435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317500" algn="l"/>
                <a:tab pos="330200" algn="l"/>
                <a:tab pos="2476500" algn="l"/>
                <a:tab pos="10071100" algn="l"/>
              </a:tabLst>
            </a:pPr>
            <a:r>
              <a:rPr lang="en-US" altLang="zh-CN" dirty="0" smtClean="0"/>
              <a:t>		</a:t>
            </a: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操作数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-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操作数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</a:t>
            </a:r>
          </a:p>
          <a:p>
            <a:pPr>
              <a:lnSpc>
                <a:spcPts val="3100"/>
              </a:lnSpc>
              <a:tabLst>
                <a:tab pos="317500" algn="l"/>
                <a:tab pos="330200" algn="l"/>
                <a:tab pos="2476500" algn="l"/>
                <a:tab pos="10071100" algn="l"/>
              </a:tabLst>
            </a:pPr>
            <a:r>
              <a:rPr lang="en-US" altLang="zh-CN" dirty="0" smtClean="0"/>
              <a:t>		</a:t>
            </a: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操作数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*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操作数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</a:t>
            </a:r>
          </a:p>
          <a:p>
            <a:pPr>
              <a:lnSpc>
                <a:spcPts val="3100"/>
              </a:lnSpc>
              <a:tabLst>
                <a:tab pos="317500" algn="l"/>
                <a:tab pos="330200" algn="l"/>
                <a:tab pos="2476500" algn="l"/>
                <a:tab pos="10071100" algn="l"/>
              </a:tabLst>
            </a:pPr>
            <a:r>
              <a:rPr lang="en-US" altLang="zh-CN" dirty="0" smtClean="0"/>
              <a:t>		</a:t>
            </a:r>
            <a:r>
              <a:rPr lang="en-US" altLang="zh-CN" sz="1922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操作数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/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操作数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</a:t>
            </a:r>
          </a:p>
          <a:p>
            <a:pPr>
              <a:lnSpc>
                <a:spcPts val="3100"/>
              </a:lnSpc>
              <a:tabLst>
                <a:tab pos="317500" algn="l"/>
                <a:tab pos="330200" algn="l"/>
                <a:tab pos="2476500" algn="l"/>
                <a:tab pos="10071100" algn="l"/>
              </a:tabLst>
            </a:pPr>
            <a:r>
              <a:rPr lang="en-US" altLang="zh-CN" dirty="0" smtClean="0"/>
              <a:t>		</a:t>
            </a: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操作数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%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操作数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                <a:tab pos="317500" algn="l"/>
                <a:tab pos="330200" algn="l"/>
                <a:tab pos="2476500" algn="l"/>
                <a:tab pos="10071100" algn="l"/>
              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运算规则同数学运算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                <a:tab pos="317500" algn="l"/>
                <a:tab pos="330200" algn="l"/>
                <a:tab pos="2476500" algn="l"/>
                <a:tab pos="10071100" algn="l"/>
              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运算结果是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“常量字面值”，右值</a:t>
            </a:r>
          </a:p>
          <a:p>
            <a:pPr>
              <a:lnSpc>
                <a:spcPts val="5100"/>
              </a:lnSpc>
              <a:tabLst>
                <a:tab pos="317500" algn="l"/>
                <a:tab pos="330200" algn="l"/>
                <a:tab pos="2476500" algn="l"/>
                <a:tab pos="10071100" algn="l"/>
              </a:tabLst>
            </a:pPr>
            <a:r>
              <a:rPr lang="en-US" altLang="zh-CN" dirty="0" smtClean="0"/>
              <a:t>	</a:t>
            </a:r>
            <a:r>
              <a:rPr lang="en-US" altLang="zh-CN" sz="3204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注意：对于</a:t>
            </a:r>
            <a:r>
              <a:rPr lang="en-US" altLang="zh-CN" sz="3204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%</a:t>
            </a:r>
            <a:r>
              <a:rPr lang="en-US" altLang="zh-CN" sz="3204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来说，结果的符号同被取余数相同而</a:t>
            </a:r>
          </a:p>
          <a:p>
            <a:pPr>
              <a:lnSpc>
                <a:spcPts val="3800"/>
              </a:lnSpc>
              <a:tabLst>
                <a:tab pos="317500" algn="l"/>
                <a:tab pos="330200" algn="l"/>
                <a:tab pos="2476500" algn="l"/>
                <a:tab pos="10071100" algn="l"/>
              </a:tabLst>
            </a:pPr>
            <a:r>
              <a:rPr lang="en-US" altLang="zh-CN" dirty="0" smtClean="0"/>
              <a:t>			</a:t>
            </a:r>
            <a:r>
              <a:rPr lang="en-US" altLang="zh-CN" sz="3204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且两个操作数必须为整数</a:t>
            </a:r>
            <a:r>
              <a:rPr lang="en-US" altLang="zh-CN" sz="3204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317500" algn="l"/>
                <a:tab pos="330200" algn="l"/>
                <a:tab pos="2476500" algn="l"/>
                <a:tab pos="10071100" algn="l"/>
              </a:tabLst>
            </a:pPr>
            <a:r>
              <a:rPr lang="en-US" altLang="zh-CN" dirty="0" smtClean="0"/>
              <a:t>			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66500" y="6502400"/>
            <a:ext cx="127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2860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算数运算符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74700" y="1295400"/>
            <a:ext cx="92964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设有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4,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y;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请分析语句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x*5+4;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执行完后，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的值是多少？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74700" y="2336800"/>
            <a:ext cx="99187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设有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4,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z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5,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y;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请分析语句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z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+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x*(9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z)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;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执行完后，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的值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17600" y="2692400"/>
            <a:ext cx="12192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是多少？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74700" y="3378200"/>
            <a:ext cx="97282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设有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4,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z;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请分析语句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z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x%y;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执行完后，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z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的值是多少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?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74700" y="4419600"/>
            <a:ext cx="99949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设有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4,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3;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double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z1,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z2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；请分析语句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z1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/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y;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z2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%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17600" y="4775200"/>
            <a:ext cx="45720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y;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执行完后，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z1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和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z2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的值是多少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9881489" y="1495044"/>
            <a:ext cx="76200" cy="3653535"/>
          </a:xfrm>
          <a:custGeom>
            <a:avLst/>
            <a:gdLst>
              <a:gd name="connsiteX0" fmla="*/ 19050 w 76200"/>
              <a:gd name="connsiteY0" fmla="*/ 19050 h 3653535"/>
              <a:gd name="connsiteX1" fmla="*/ 19050 w 76200"/>
              <a:gd name="connsiteY1" fmla="*/ 3634485 h 36535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3653535">
                <a:moveTo>
                  <a:pt x="19050" y="19050"/>
                </a:moveTo>
                <a:lnTo>
                  <a:pt x="19050" y="3634485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25548" y="5091429"/>
            <a:ext cx="8213090" cy="76200"/>
          </a:xfrm>
          <a:custGeom>
            <a:avLst/>
            <a:gdLst>
              <a:gd name="connsiteX0" fmla="*/ 19050 w 8213090"/>
              <a:gd name="connsiteY0" fmla="*/ 19050 h 76200"/>
              <a:gd name="connsiteX1" fmla="*/ 8194040 w 8213090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13090" h="76200">
                <a:moveTo>
                  <a:pt x="19050" y="19050"/>
                </a:moveTo>
                <a:lnTo>
                  <a:pt x="8194040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01800" y="1473200"/>
            <a:ext cx="8331200" cy="3759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1763648" y="1533144"/>
          <a:ext cx="8136890" cy="3577335"/>
        </p:xfrm>
        <a:graphic>
          <a:graphicData uri="http://schemas.openxmlformats.org/drawingml/2006/table">
            <a:tbl>
              <a:tblPr/>
              <a:tblGrid>
                <a:gridCol w="1709928"/>
                <a:gridCol w="3336163"/>
                <a:gridCol w="3090798"/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自增运算符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mpd="sng">
                      <a:solidFill>
                        <a:srgbClr val="32628e"/>
                      </a:solidFill>
                      <a:prstDash val="soli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mpd="sng">
                      <a:solidFill>
                        <a:srgbClr val="32628e"/>
                      </a:solidFill>
                      <a:prstDash val="soli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前</a:t>
                      </a:r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++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后</a:t>
                      </a:r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++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mpd="sng">
                      <a:solidFill>
                        <a:srgbClr val="32628e"/>
                      </a:solidFill>
                      <a:prstDash val="soli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6f2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表达式形式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e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++</a:t>
                      </a:r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操作数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操作数</a:t>
                      </a:r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++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6f2"/>
                    </a:solidFill>
                  </a:tcPr>
                </a:tc>
              </a:tr>
              <a:tr h="3657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运算元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e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一元运算符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6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6f2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操作数</a:t>
                      </a:r>
                      <a:endParaRPr lang="zh-CN" altLang="en-US" sz="1802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e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必须为左值</a:t>
                      </a:r>
                      <a:endParaRPr lang="zh-CN" altLang="en-US" sz="1802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6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6f2"/>
                    </a:solidFill>
                  </a:tcPr>
                </a:tc>
              </a:tr>
              <a:tr h="105714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运算规则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e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1</a:t>
                      </a:r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、当前变量自动加</a:t>
                      </a:r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1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  <a:p>
                      <a:pPr algn="l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2</a:t>
                      </a:r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、然后参与当前表达式运算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6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1</a:t>
                      </a:r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、先计算当前表达式的值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  <a:p>
                      <a:pPr algn="l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2</a:t>
                      </a:r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、当前表达式计算完毕后，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  <a:p>
                      <a:pPr algn="l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变量自动加</a:t>
                      </a:r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1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6f2"/>
                    </a:solidFill>
                  </a:tcPr>
                </a:tc>
              </a:tr>
              <a:tr h="10571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运算结果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mpd="sng">
                      <a:solidFill>
                        <a:srgbClr val="32628e"/>
                      </a:solidFill>
                      <a:prstDash val="solid"/>
                    </a:lnB>
                    <a:solidFill>
                      <a:srgbClr val="c7dae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变量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6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常量字面值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6f2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55600"/>
            <a:ext cx="7848600" cy="1003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11430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算数运算符</a:t>
            </a:r>
          </a:p>
          <a:p>
            <a:pPr>
              <a:lnSpc>
                <a:spcPts val="4400"/>
              </a:lnSpc>
              <a:tabLst>
                <a:tab pos="1143000" algn="l"/>
              </a:tabLst>
            </a:pPr>
            <a:r>
              <a:rPr lang="en-US" altLang="zh-CN" dirty="0" smtClean="0"/>
              <a:t>	</a:t>
            </a:r>
            <a:r>
              <a:rPr lang="en-US" altLang="zh-CN" sz="224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自增运算符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2798" dirty="0" smtClean="0">
                <a:solidFill>
                  <a:srgbClr val="7030a0"/>
                </a:solidFill>
                <a:latin typeface="Microsoft YaHei UI" pitchFamily="18" charset="0"/>
                <a:cs typeface="Microsoft YaHei UI" pitchFamily="18" charset="0"/>
              </a:rPr>
              <a:t>++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：一元运算符，有两种：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41500" y="5295900"/>
            <a:ext cx="3416300" cy="57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设有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y;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，请分析语句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++x;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执行后，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的值？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235700" y="5295900"/>
            <a:ext cx="37338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设有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4,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z;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，请分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析语句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z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x++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+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y;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执行后，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z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的值？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0035793" y="1653158"/>
            <a:ext cx="76200" cy="3326129"/>
          </a:xfrm>
          <a:custGeom>
            <a:avLst/>
            <a:gdLst>
              <a:gd name="connsiteX0" fmla="*/ 19050 w 76200"/>
              <a:gd name="connsiteY0" fmla="*/ 19050 h 3326129"/>
              <a:gd name="connsiteX1" fmla="*/ 19050 w 76200"/>
              <a:gd name="connsiteY1" fmla="*/ 3307080 h 3326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3326129">
                <a:moveTo>
                  <a:pt x="19050" y="19050"/>
                </a:moveTo>
                <a:lnTo>
                  <a:pt x="19050" y="330708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879854" y="4922139"/>
            <a:ext cx="8213090" cy="76200"/>
          </a:xfrm>
          <a:custGeom>
            <a:avLst/>
            <a:gdLst>
              <a:gd name="connsiteX0" fmla="*/ 19050 w 8213090"/>
              <a:gd name="connsiteY0" fmla="*/ 19050 h 76200"/>
              <a:gd name="connsiteX1" fmla="*/ 8194039 w 8213090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213090" h="76200">
                <a:moveTo>
                  <a:pt x="19050" y="19050"/>
                </a:moveTo>
                <a:lnTo>
                  <a:pt x="8194039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4200" y="1638300"/>
            <a:ext cx="8331200" cy="3429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1917954" y="1691258"/>
          <a:ext cx="8136889" cy="3249930"/>
        </p:xfrm>
        <a:graphic>
          <a:graphicData uri="http://schemas.openxmlformats.org/drawingml/2006/table">
            <a:tbl>
              <a:tblPr/>
              <a:tblGrid>
                <a:gridCol w="1710055"/>
                <a:gridCol w="3336035"/>
                <a:gridCol w="3090798"/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自增运算符</a:t>
                      </a:r>
                      <a:endParaRPr lang="zh-CN" altLang="en-US" sz="1802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mpd="sng">
                      <a:solidFill>
                        <a:srgbClr val="32628e"/>
                      </a:solidFill>
                      <a:prstDash val="soli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mpd="sng">
                      <a:solidFill>
                        <a:srgbClr val="32628e"/>
                      </a:solidFill>
                      <a:prstDash val="soli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前</a:t>
                      </a:r>
                      <a:r>
                        <a:rPr lang="en-US" altLang="zh-CN" sz="1802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--</a:t>
                      </a:r>
                      <a:endParaRPr lang="zh-CN" altLang="en-US" sz="1802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后</a:t>
                      </a:r>
                      <a:r>
                        <a:rPr lang="en-US" altLang="zh-CN" sz="1802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--</a:t>
                      </a:r>
                      <a:endParaRPr lang="zh-CN" altLang="en-US" sz="1802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mpd="sng">
                      <a:solidFill>
                        <a:srgbClr val="32628e"/>
                      </a:solidFill>
                      <a:prstDash val="soli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6f2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表达式形式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e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--</a:t>
                      </a:r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操作数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6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操作数</a:t>
                      </a:r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--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6f2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运算元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e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一元运算符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6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6f2"/>
                    </a:solidFill>
                  </a:tcPr>
                </a:tc>
              </a:tr>
              <a:tr h="36575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操作数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ec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必须为左值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6f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6f2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运算规则</a:t>
                      </a:r>
                      <a:endParaRPr lang="zh-CN" altLang="en-US" sz="1802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e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1</a:t>
                      </a:r>
                      <a:r>
                        <a:rPr lang="en-US" altLang="zh-CN" sz="1802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、当前变量自动减</a:t>
                      </a:r>
                      <a:r>
                        <a:rPr lang="en-US" altLang="zh-CN" sz="1802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1</a:t>
                      </a:r>
                      <a:endParaRPr lang="zh-CN" altLang="en-US" sz="1802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  <a:p>
                      <a:pPr algn="l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2</a:t>
                      </a:r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、然后参与当前表达式运算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6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1</a:t>
                      </a:r>
                      <a:r>
                        <a:rPr lang="en-US" altLang="zh-CN" sz="1802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、先计算当前表达式的值</a:t>
                      </a:r>
                      <a:endParaRPr lang="zh-CN" altLang="en-US" sz="1802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  <a:p>
                      <a:pPr algn="l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2</a:t>
                      </a:r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、当前表达式计算完毕后，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  <a:p>
                      <a:pPr algn="l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变量自动减</a:t>
                      </a:r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1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6f2"/>
                    </a:solidFill>
                  </a:tcPr>
                </a:tc>
              </a:tr>
              <a:tr h="87249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运算结果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mpd="sng">
                      <a:solidFill>
                        <a:srgbClr val="32628e"/>
                      </a:solidFill>
                      <a:prstDash val="solid"/>
                    </a:lnB>
                    <a:solidFill>
                      <a:srgbClr val="c7dae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变量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6f2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常量字面值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6f2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 rot="0">
            <a:off x="113665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2860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算数运算符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65300" y="1054100"/>
            <a:ext cx="78994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24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自减运算符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2798" dirty="0" smtClean="0">
                <a:solidFill>
                  <a:srgbClr val="7030a0"/>
                </a:solidFill>
                <a:latin typeface="Microsoft YaHei UI" pitchFamily="18" charset="0"/>
                <a:cs typeface="Microsoft YaHei UI" pitchFamily="18" charset="0"/>
              </a:rPr>
              <a:t>--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：一元运算符，操作形式有两种：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95500" y="5194300"/>
            <a:ext cx="77089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设有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4,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z;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，请分析语句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z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x++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+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--y;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执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行后，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z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的值？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2860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算数运算符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09700" y="965200"/>
            <a:ext cx="13081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总结：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39900" y="1422400"/>
            <a:ext cx="49530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++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--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运算符的操作数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必须是左值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39900" y="1854200"/>
            <a:ext cx="63246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++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运算符和运算符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++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的使用规范（同理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--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）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++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--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运算符的副作用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71700" y="2667000"/>
            <a:ext cx="3289300" cy="67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1596" dirty="0" smtClean="0">
                <a:solidFill>
                  <a:srgbClr val="32628e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a=c+++b+++c++;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Wingdings" pitchFamily="18" charset="0"/>
                <a:cs typeface="Wingdings" pitchFamily="18" charset="0"/>
              </a:rPr>
              <a:t>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a?</a:t>
            </a:r>
          </a:p>
          <a:p>
            <a:pPr>
              <a:lnSpc>
                <a:spcPts val="2700"/>
              </a:lnSpc>
              <a:tabLst>
							</a:tabLst>
            </a:pPr>
            <a:r>
              <a:rPr lang="en-US" altLang="zh-CN" sz="1596" dirty="0" smtClean="0">
                <a:solidFill>
                  <a:srgbClr val="32628e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c=(i++)+(i++)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;</a:t>
            </a:r>
            <a:r>
              <a:rPr lang="en-US" altLang="zh-CN" sz="2004" dirty="0" smtClean="0">
                <a:solidFill>
                  <a:srgbClr val="404040"/>
                </a:solidFill>
                <a:latin typeface="Wingdings" pitchFamily="18" charset="0"/>
                <a:cs typeface="Wingdings" pitchFamily="18" charset="0"/>
              </a:rPr>
              <a:t>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71700" y="3352800"/>
            <a:ext cx="48768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1596" dirty="0" smtClean="0">
                <a:solidFill>
                  <a:srgbClr val="32628e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06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printf(“%d</a:t>
            </a:r>
            <a:r>
              <a:rPr lang="en-US" altLang="zh-CN" sz="2006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\t%d\</a:t>
            </a:r>
            <a:r>
              <a:rPr lang="en-US" altLang="zh-CN" sz="2006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n”,i,i++);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 smtClean="0">
                <a:solidFill>
                  <a:srgbClr val="404040"/>
                </a:solidFill>
                <a:latin typeface="Wingdings" pitchFamily="18" charset="0"/>
                <a:cs typeface="Wingdings" pitchFamily="18" charset="0"/>
              </a:rPr>
              <a:t>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结果？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76400" y="3835400"/>
            <a:ext cx="10541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注意：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33600" y="4267200"/>
            <a:ext cx="25527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1.</a:t>
            </a:r>
            <a:r>
              <a:rPr lang="en-US" altLang="zh-CN" sz="27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尽量分多行写</a:t>
            </a:r>
            <a:r>
              <a:rPr lang="en-US" altLang="zh-CN" sz="27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33600" y="4699000"/>
            <a:ext cx="3619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8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2.</a:t>
            </a:r>
            <a:r>
              <a:rPr lang="en-US" altLang="zh-CN" sz="2798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尽量使用多使用（）</a:t>
            </a:r>
            <a:r>
              <a:rPr lang="en-US" altLang="zh-CN" sz="2798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33600" y="5118100"/>
            <a:ext cx="77851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3.</a:t>
            </a:r>
            <a:r>
              <a:rPr lang="en-US" altLang="zh-CN" sz="27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尽量不要再一行语句中对一个变量多次使用自增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413000" y="5549900"/>
            <a:ext cx="8001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自减</a:t>
            </a:r>
            <a:r>
              <a:rPr lang="en-US" altLang="zh-CN" sz="27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991105" y="1642110"/>
            <a:ext cx="7632191" cy="4523232"/>
          </a:xfrm>
          <a:custGeom>
            <a:avLst/>
            <a:gdLst>
              <a:gd name="connsiteX0" fmla="*/ 0 w 7632191"/>
              <a:gd name="connsiteY0" fmla="*/ 4523231 h 4523232"/>
              <a:gd name="connsiteX1" fmla="*/ 7632191 w 7632191"/>
              <a:gd name="connsiteY1" fmla="*/ 4523231 h 4523232"/>
              <a:gd name="connsiteX2" fmla="*/ 7632191 w 7632191"/>
              <a:gd name="connsiteY2" fmla="*/ 0 h 4523232"/>
              <a:gd name="connsiteX3" fmla="*/ 0 w 7632191"/>
              <a:gd name="connsiteY3" fmla="*/ 0 h 4523232"/>
              <a:gd name="connsiteX4" fmla="*/ 0 w 7632191"/>
              <a:gd name="connsiteY4" fmla="*/ 4523231 h 452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32191" h="4523232">
                <a:moveTo>
                  <a:pt x="0" y="4523231"/>
                </a:moveTo>
                <a:lnTo>
                  <a:pt x="7632191" y="4523231"/>
                </a:lnTo>
                <a:lnTo>
                  <a:pt x="7632191" y="0"/>
                </a:lnTo>
                <a:lnTo>
                  <a:pt x="0" y="0"/>
                </a:lnTo>
                <a:lnTo>
                  <a:pt x="0" y="4523231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972055" y="1623060"/>
            <a:ext cx="7670291" cy="4561332"/>
          </a:xfrm>
          <a:custGeom>
            <a:avLst/>
            <a:gdLst>
              <a:gd name="connsiteX0" fmla="*/ 19050 w 7670291"/>
              <a:gd name="connsiteY0" fmla="*/ 4542281 h 4561332"/>
              <a:gd name="connsiteX1" fmla="*/ 7651241 w 7670291"/>
              <a:gd name="connsiteY1" fmla="*/ 4542281 h 4561332"/>
              <a:gd name="connsiteX2" fmla="*/ 7651241 w 7670291"/>
              <a:gd name="connsiteY2" fmla="*/ 19050 h 4561332"/>
              <a:gd name="connsiteX3" fmla="*/ 19050 w 7670291"/>
              <a:gd name="connsiteY3" fmla="*/ 19050 h 4561332"/>
              <a:gd name="connsiteX4" fmla="*/ 19050 w 7670291"/>
              <a:gd name="connsiteY4" fmla="*/ 4542281 h 45613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70291" h="4561332">
                <a:moveTo>
                  <a:pt x="19050" y="4542281"/>
                </a:moveTo>
                <a:lnTo>
                  <a:pt x="7651241" y="4542281"/>
                </a:lnTo>
                <a:lnTo>
                  <a:pt x="7651241" y="19050"/>
                </a:lnTo>
                <a:lnTo>
                  <a:pt x="19050" y="19050"/>
                </a:lnTo>
                <a:lnTo>
                  <a:pt x="19050" y="4542281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4200" y="1549400"/>
            <a:ext cx="7874000" cy="4787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79200" y="6502400"/>
            <a:ext cx="127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17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4114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运算符和表达式总结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1079500"/>
            <a:ext cx="23749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求代码结果。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70100" y="1752600"/>
            <a:ext cx="30226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2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70100" y="2501900"/>
            <a:ext cx="23495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43200" y="3225800"/>
            <a:ext cx="16764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2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3;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43200" y="4330700"/>
            <a:ext cx="33528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++x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+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++x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+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++x;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2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printf("a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%d",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743200" y="5410200"/>
            <a:ext cx="15113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70100" y="5778500"/>
            <a:ext cx="1651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2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415539" y="5085587"/>
            <a:ext cx="6188964" cy="536448"/>
          </a:xfrm>
          <a:custGeom>
            <a:avLst/>
            <a:gdLst>
              <a:gd name="connsiteX0" fmla="*/ 14477 w 6188964"/>
              <a:gd name="connsiteY0" fmla="*/ 268224 h 536448"/>
              <a:gd name="connsiteX1" fmla="*/ 268224 w 6188964"/>
              <a:gd name="connsiteY1" fmla="*/ 14478 h 536448"/>
              <a:gd name="connsiteX2" fmla="*/ 5920740 w 6188964"/>
              <a:gd name="connsiteY2" fmla="*/ 14478 h 536448"/>
              <a:gd name="connsiteX3" fmla="*/ 6174486 w 6188964"/>
              <a:gd name="connsiteY3" fmla="*/ 268224 h 536448"/>
              <a:gd name="connsiteX4" fmla="*/ 6174486 w 6188964"/>
              <a:gd name="connsiteY4" fmla="*/ 268224 h 536448"/>
              <a:gd name="connsiteX5" fmla="*/ 5920740 w 6188964"/>
              <a:gd name="connsiteY5" fmla="*/ 521970 h 536448"/>
              <a:gd name="connsiteX6" fmla="*/ 268224 w 6188964"/>
              <a:gd name="connsiteY6" fmla="*/ 521970 h 536448"/>
              <a:gd name="connsiteX7" fmla="*/ 14477 w 6188964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188964" h="536448">
                <a:moveTo>
                  <a:pt x="14477" y="268224"/>
                </a:moveTo>
                <a:cubicBezTo>
                  <a:pt x="14477" y="128143"/>
                  <a:pt x="128142" y="14478"/>
                  <a:pt x="268224" y="14478"/>
                </a:cubicBezTo>
                <a:lnTo>
                  <a:pt x="5920740" y="14478"/>
                </a:lnTo>
                <a:cubicBezTo>
                  <a:pt x="6060820" y="14478"/>
                  <a:pt x="6174486" y="128143"/>
                  <a:pt x="6174486" y="268224"/>
                </a:cubicBezTo>
                <a:lnTo>
                  <a:pt x="6174486" y="268224"/>
                </a:lnTo>
                <a:cubicBezTo>
                  <a:pt x="6174486" y="408305"/>
                  <a:pt x="6060820" y="521970"/>
                  <a:pt x="5920740" y="521970"/>
                </a:cubicBezTo>
                <a:lnTo>
                  <a:pt x="268224" y="521970"/>
                </a:lnTo>
                <a:cubicBezTo>
                  <a:pt x="128142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75432" y="4258055"/>
            <a:ext cx="6394703" cy="536447"/>
          </a:xfrm>
          <a:custGeom>
            <a:avLst/>
            <a:gdLst>
              <a:gd name="connsiteX0" fmla="*/ 14477 w 6394703"/>
              <a:gd name="connsiteY0" fmla="*/ 268223 h 536447"/>
              <a:gd name="connsiteX1" fmla="*/ 268223 w 6394703"/>
              <a:gd name="connsiteY1" fmla="*/ 14478 h 536447"/>
              <a:gd name="connsiteX2" fmla="*/ 6126479 w 6394703"/>
              <a:gd name="connsiteY2" fmla="*/ 14478 h 536447"/>
              <a:gd name="connsiteX3" fmla="*/ 6380225 w 6394703"/>
              <a:gd name="connsiteY3" fmla="*/ 268223 h 536447"/>
              <a:gd name="connsiteX4" fmla="*/ 6380225 w 6394703"/>
              <a:gd name="connsiteY4" fmla="*/ 268223 h 536447"/>
              <a:gd name="connsiteX5" fmla="*/ 6126479 w 6394703"/>
              <a:gd name="connsiteY5" fmla="*/ 521970 h 536447"/>
              <a:gd name="connsiteX6" fmla="*/ 268223 w 6394703"/>
              <a:gd name="connsiteY6" fmla="*/ 521970 h 536447"/>
              <a:gd name="connsiteX7" fmla="*/ 14477 w 6394703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394703" h="536447">
                <a:moveTo>
                  <a:pt x="14477" y="268223"/>
                </a:moveTo>
                <a:cubicBezTo>
                  <a:pt x="14477" y="128142"/>
                  <a:pt x="128142" y="14478"/>
                  <a:pt x="268223" y="14478"/>
                </a:cubicBezTo>
                <a:lnTo>
                  <a:pt x="6126479" y="14478"/>
                </a:lnTo>
                <a:cubicBezTo>
                  <a:pt x="6266561" y="14478"/>
                  <a:pt x="6380225" y="128142"/>
                  <a:pt x="6380225" y="268223"/>
                </a:cubicBezTo>
                <a:lnTo>
                  <a:pt x="6380225" y="268223"/>
                </a:lnTo>
                <a:cubicBezTo>
                  <a:pt x="6380225" y="408304"/>
                  <a:pt x="6266561" y="521970"/>
                  <a:pt x="6126479" y="521970"/>
                </a:cubicBezTo>
                <a:lnTo>
                  <a:pt x="268223" y="521970"/>
                </a:lnTo>
                <a:cubicBezTo>
                  <a:pt x="128142" y="521970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36975" y="3445763"/>
            <a:ext cx="6233159" cy="536448"/>
          </a:xfrm>
          <a:custGeom>
            <a:avLst/>
            <a:gdLst>
              <a:gd name="connsiteX0" fmla="*/ 14477 w 6233159"/>
              <a:gd name="connsiteY0" fmla="*/ 268224 h 536448"/>
              <a:gd name="connsiteX1" fmla="*/ 268224 w 6233159"/>
              <a:gd name="connsiteY1" fmla="*/ 14478 h 536448"/>
              <a:gd name="connsiteX2" fmla="*/ 5964936 w 6233159"/>
              <a:gd name="connsiteY2" fmla="*/ 14478 h 536448"/>
              <a:gd name="connsiteX3" fmla="*/ 6218681 w 6233159"/>
              <a:gd name="connsiteY3" fmla="*/ 268224 h 536448"/>
              <a:gd name="connsiteX4" fmla="*/ 6218681 w 6233159"/>
              <a:gd name="connsiteY4" fmla="*/ 268224 h 536448"/>
              <a:gd name="connsiteX5" fmla="*/ 5964936 w 6233159"/>
              <a:gd name="connsiteY5" fmla="*/ 521970 h 536448"/>
              <a:gd name="connsiteX6" fmla="*/ 268224 w 6233159"/>
              <a:gd name="connsiteY6" fmla="*/ 521970 h 536448"/>
              <a:gd name="connsiteX7" fmla="*/ 14477 w 6233159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33159" h="536448">
                <a:moveTo>
                  <a:pt x="14477" y="268224"/>
                </a:moveTo>
                <a:cubicBezTo>
                  <a:pt x="14477" y="128143"/>
                  <a:pt x="128143" y="14478"/>
                  <a:pt x="268224" y="14478"/>
                </a:cubicBezTo>
                <a:lnTo>
                  <a:pt x="5964936" y="14478"/>
                </a:lnTo>
                <a:cubicBezTo>
                  <a:pt x="6105017" y="14478"/>
                  <a:pt x="6218681" y="128143"/>
                  <a:pt x="6218681" y="268224"/>
                </a:cubicBezTo>
                <a:lnTo>
                  <a:pt x="6218681" y="268224"/>
                </a:lnTo>
                <a:cubicBezTo>
                  <a:pt x="6218681" y="408305"/>
                  <a:pt x="6105017" y="521970"/>
                  <a:pt x="5964936" y="521970"/>
                </a:cubicBezTo>
                <a:lnTo>
                  <a:pt x="268224" y="521970"/>
                </a:lnTo>
                <a:cubicBezTo>
                  <a:pt x="128143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32760" y="2577083"/>
            <a:ext cx="6245351" cy="536448"/>
          </a:xfrm>
          <a:custGeom>
            <a:avLst/>
            <a:gdLst>
              <a:gd name="connsiteX0" fmla="*/ 14477 w 6245351"/>
              <a:gd name="connsiteY0" fmla="*/ 268223 h 536448"/>
              <a:gd name="connsiteX1" fmla="*/ 268224 w 6245351"/>
              <a:gd name="connsiteY1" fmla="*/ 14477 h 536448"/>
              <a:gd name="connsiteX2" fmla="*/ 5977127 w 6245351"/>
              <a:gd name="connsiteY2" fmla="*/ 14477 h 536448"/>
              <a:gd name="connsiteX3" fmla="*/ 6230873 w 6245351"/>
              <a:gd name="connsiteY3" fmla="*/ 268223 h 536448"/>
              <a:gd name="connsiteX4" fmla="*/ 6230873 w 6245351"/>
              <a:gd name="connsiteY4" fmla="*/ 268223 h 536448"/>
              <a:gd name="connsiteX5" fmla="*/ 5977127 w 6245351"/>
              <a:gd name="connsiteY5" fmla="*/ 521970 h 536448"/>
              <a:gd name="connsiteX6" fmla="*/ 268224 w 6245351"/>
              <a:gd name="connsiteY6" fmla="*/ 521970 h 536448"/>
              <a:gd name="connsiteX7" fmla="*/ 14477 w 6245351"/>
              <a:gd name="connsiteY7" fmla="*/ 268223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45351" h="536448">
                <a:moveTo>
                  <a:pt x="14477" y="268223"/>
                </a:moveTo>
                <a:cubicBezTo>
                  <a:pt x="14477" y="128142"/>
                  <a:pt x="128142" y="14477"/>
                  <a:pt x="268224" y="14477"/>
                </a:cubicBezTo>
                <a:lnTo>
                  <a:pt x="5977127" y="14477"/>
                </a:lnTo>
                <a:cubicBezTo>
                  <a:pt x="6117335" y="14477"/>
                  <a:pt x="6230873" y="128142"/>
                  <a:pt x="6230873" y="268223"/>
                </a:cubicBezTo>
                <a:lnTo>
                  <a:pt x="6230873" y="268223"/>
                </a:lnTo>
                <a:cubicBezTo>
                  <a:pt x="6230873" y="408432"/>
                  <a:pt x="6117208" y="521970"/>
                  <a:pt x="5977127" y="521970"/>
                </a:cubicBezTo>
                <a:lnTo>
                  <a:pt x="268224" y="521970"/>
                </a:lnTo>
                <a:cubicBezTo>
                  <a:pt x="128142" y="521970"/>
                  <a:pt x="14477" y="408305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39339" y="1807464"/>
            <a:ext cx="6265164" cy="536447"/>
          </a:xfrm>
          <a:custGeom>
            <a:avLst/>
            <a:gdLst>
              <a:gd name="connsiteX0" fmla="*/ 14477 w 6265164"/>
              <a:gd name="connsiteY0" fmla="*/ 268223 h 536447"/>
              <a:gd name="connsiteX1" fmla="*/ 268224 w 6265164"/>
              <a:gd name="connsiteY1" fmla="*/ 14477 h 536447"/>
              <a:gd name="connsiteX2" fmla="*/ 5996940 w 6265164"/>
              <a:gd name="connsiteY2" fmla="*/ 14477 h 536447"/>
              <a:gd name="connsiteX3" fmla="*/ 6250686 w 6265164"/>
              <a:gd name="connsiteY3" fmla="*/ 268223 h 536447"/>
              <a:gd name="connsiteX4" fmla="*/ 6250686 w 6265164"/>
              <a:gd name="connsiteY4" fmla="*/ 268223 h 536447"/>
              <a:gd name="connsiteX5" fmla="*/ 5996940 w 6265164"/>
              <a:gd name="connsiteY5" fmla="*/ 521969 h 536447"/>
              <a:gd name="connsiteX6" fmla="*/ 268224 w 6265164"/>
              <a:gd name="connsiteY6" fmla="*/ 521969 h 536447"/>
              <a:gd name="connsiteX7" fmla="*/ 14477 w 6265164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65164" h="536447">
                <a:moveTo>
                  <a:pt x="14477" y="268223"/>
                </a:moveTo>
                <a:cubicBezTo>
                  <a:pt x="14477" y="128142"/>
                  <a:pt x="128142" y="14477"/>
                  <a:pt x="268224" y="14477"/>
                </a:cubicBezTo>
                <a:lnTo>
                  <a:pt x="5996940" y="14477"/>
                </a:lnTo>
                <a:cubicBezTo>
                  <a:pt x="6137020" y="14477"/>
                  <a:pt x="6250686" y="128142"/>
                  <a:pt x="6250686" y="268223"/>
                </a:cubicBezTo>
                <a:lnTo>
                  <a:pt x="6250686" y="268223"/>
                </a:lnTo>
                <a:cubicBezTo>
                  <a:pt x="6250686" y="408304"/>
                  <a:pt x="6137020" y="521969"/>
                  <a:pt x="5996940" y="521969"/>
                </a:cubicBezTo>
                <a:lnTo>
                  <a:pt x="268224" y="521969"/>
                </a:lnTo>
                <a:cubicBezTo>
                  <a:pt x="128142" y="521969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595104" y="3468623"/>
            <a:ext cx="533400" cy="448056"/>
          </a:xfrm>
          <a:custGeom>
            <a:avLst/>
            <a:gdLst>
              <a:gd name="connsiteX0" fmla="*/ 0 w 533400"/>
              <a:gd name="connsiteY0" fmla="*/ 0 h 448056"/>
              <a:gd name="connsiteX1" fmla="*/ 298068 w 533400"/>
              <a:gd name="connsiteY1" fmla="*/ 0 h 448056"/>
              <a:gd name="connsiteX2" fmla="*/ 533400 w 533400"/>
              <a:gd name="connsiteY2" fmla="*/ 224028 h 448056"/>
              <a:gd name="connsiteX3" fmla="*/ 298068 w 533400"/>
              <a:gd name="connsiteY3" fmla="*/ 448055 h 448056"/>
              <a:gd name="connsiteX4" fmla="*/ 0 w 533400"/>
              <a:gd name="connsiteY4" fmla="*/ 448055 h 448056"/>
              <a:gd name="connsiteX5" fmla="*/ 235330 w 533400"/>
              <a:gd name="connsiteY5" fmla="*/ 224028 h 448056"/>
              <a:gd name="connsiteX6" fmla="*/ 0 w 533400"/>
              <a:gd name="connsiteY6" fmla="*/ 0 h 4480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8056">
                <a:moveTo>
                  <a:pt x="0" y="0"/>
                </a:moveTo>
                <a:lnTo>
                  <a:pt x="298068" y="0"/>
                </a:lnTo>
                <a:lnTo>
                  <a:pt x="533400" y="224028"/>
                </a:lnTo>
                <a:lnTo>
                  <a:pt x="298068" y="448055"/>
                </a:lnTo>
                <a:lnTo>
                  <a:pt x="0" y="448055"/>
                </a:lnTo>
                <a:lnTo>
                  <a:pt x="235330" y="224028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169652" y="3468623"/>
            <a:ext cx="533400" cy="448056"/>
          </a:xfrm>
          <a:custGeom>
            <a:avLst/>
            <a:gdLst>
              <a:gd name="connsiteX0" fmla="*/ 0 w 533400"/>
              <a:gd name="connsiteY0" fmla="*/ 0 h 448056"/>
              <a:gd name="connsiteX1" fmla="*/ 298068 w 533400"/>
              <a:gd name="connsiteY1" fmla="*/ 0 h 448056"/>
              <a:gd name="connsiteX2" fmla="*/ 533400 w 533400"/>
              <a:gd name="connsiteY2" fmla="*/ 224028 h 448056"/>
              <a:gd name="connsiteX3" fmla="*/ 298068 w 533400"/>
              <a:gd name="connsiteY3" fmla="*/ 448055 h 448056"/>
              <a:gd name="connsiteX4" fmla="*/ 0 w 533400"/>
              <a:gd name="connsiteY4" fmla="*/ 448055 h 448056"/>
              <a:gd name="connsiteX5" fmla="*/ 235330 w 533400"/>
              <a:gd name="connsiteY5" fmla="*/ 224028 h 448056"/>
              <a:gd name="connsiteX6" fmla="*/ 0 w 533400"/>
              <a:gd name="connsiteY6" fmla="*/ 0 h 4480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8056">
                <a:moveTo>
                  <a:pt x="0" y="0"/>
                </a:moveTo>
                <a:lnTo>
                  <a:pt x="298068" y="0"/>
                </a:lnTo>
                <a:lnTo>
                  <a:pt x="533400" y="224028"/>
                </a:lnTo>
                <a:lnTo>
                  <a:pt x="298068" y="448055"/>
                </a:lnTo>
                <a:lnTo>
                  <a:pt x="0" y="448055"/>
                </a:lnTo>
                <a:lnTo>
                  <a:pt x="235330" y="224028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745723" y="3468623"/>
            <a:ext cx="533400" cy="448056"/>
          </a:xfrm>
          <a:custGeom>
            <a:avLst/>
            <a:gdLst>
              <a:gd name="connsiteX0" fmla="*/ 0 w 533400"/>
              <a:gd name="connsiteY0" fmla="*/ 0 h 448056"/>
              <a:gd name="connsiteX1" fmla="*/ 298069 w 533400"/>
              <a:gd name="connsiteY1" fmla="*/ 0 h 448056"/>
              <a:gd name="connsiteX2" fmla="*/ 533400 w 533400"/>
              <a:gd name="connsiteY2" fmla="*/ 224028 h 448056"/>
              <a:gd name="connsiteX3" fmla="*/ 298069 w 533400"/>
              <a:gd name="connsiteY3" fmla="*/ 448055 h 448056"/>
              <a:gd name="connsiteX4" fmla="*/ 0 w 533400"/>
              <a:gd name="connsiteY4" fmla="*/ 448055 h 448056"/>
              <a:gd name="connsiteX5" fmla="*/ 235331 w 533400"/>
              <a:gd name="connsiteY5" fmla="*/ 224028 h 448056"/>
              <a:gd name="connsiteX6" fmla="*/ 0 w 533400"/>
              <a:gd name="connsiteY6" fmla="*/ 0 h 4480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8056">
                <a:moveTo>
                  <a:pt x="0" y="0"/>
                </a:moveTo>
                <a:lnTo>
                  <a:pt x="298069" y="0"/>
                </a:lnTo>
                <a:lnTo>
                  <a:pt x="533400" y="224028"/>
                </a:lnTo>
                <a:lnTo>
                  <a:pt x="298069" y="448055"/>
                </a:lnTo>
                <a:lnTo>
                  <a:pt x="0" y="448055"/>
                </a:lnTo>
                <a:lnTo>
                  <a:pt x="235331" y="224028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09700"/>
            <a:ext cx="3365500" cy="4953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0400" y="3429000"/>
            <a:ext cx="1816100" cy="571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本章授课内容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90800" y="5194300"/>
            <a:ext cx="1143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逻辑运算符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51200" y="4368800"/>
            <a:ext cx="1143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关系运算符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16300" y="3556000"/>
            <a:ext cx="1143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赋值运算符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13100" y="2692400"/>
            <a:ext cx="1143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算术运算符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14600" y="1917700"/>
            <a:ext cx="1828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运算符的基本规则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430000" y="6502400"/>
            <a:ext cx="635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32004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上一讲知识复习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1219200"/>
            <a:ext cx="5194300" cy="168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掌握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语言中的数据类型及区别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掌握定义变量的方法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掌握命名规则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3035300"/>
            <a:ext cx="4965700" cy="106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掌握不同类型字面值的写法。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掌握输入与输出的方式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19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81000"/>
            <a:ext cx="8483600" cy="170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863600" algn="l"/>
                <a:tab pos="11938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赋值运算符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600"/>
              </a:lnSpc>
              <a:tabLst>
                <a:tab pos="863600" algn="l"/>
                <a:tab pos="1193800" algn="l"/>
              </a:tabLst>
            </a:pPr>
            <a:r>
              <a:rPr lang="en-US" altLang="zh-CN" dirty="0" smtClean="0"/>
              <a:t>	</a:t>
            </a: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简单赋值（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），二元运算符，结合性从右到左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863600" algn="l"/>
                <a:tab pos="1193800" algn="l"/>
              </a:tabLst>
            </a:pPr>
            <a:r>
              <a:rPr lang="en-US" altLang="zh-CN" dirty="0" smtClean="0"/>
              <a:t>		</a:t>
            </a:r>
            <a:r>
              <a:rPr lang="en-US" altLang="zh-CN" sz="1922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2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不是判断是否相等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89100" y="2209800"/>
            <a:ext cx="13716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操作数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149600" y="2209800"/>
            <a:ext cx="13970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操作数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89100" y="2768600"/>
            <a:ext cx="14986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运算规则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20900" y="3429000"/>
            <a:ext cx="635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596" dirty="0" smtClean="0">
                <a:solidFill>
                  <a:srgbClr val="32628e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596" dirty="0" smtClean="0">
                <a:solidFill>
                  <a:srgbClr val="32628e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349500" y="3352800"/>
            <a:ext cx="3594100" cy="82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把操作数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的值取出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修改操作数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的值为操作数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的值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89100" y="4330700"/>
            <a:ext cx="33274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1922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运算结果，左值，变量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20900" y="4978400"/>
            <a:ext cx="635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596" dirty="0" smtClean="0">
                <a:solidFill>
                  <a:srgbClr val="32628e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349500" y="4902200"/>
            <a:ext cx="9017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操作数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68300"/>
            <a:ext cx="7302500" cy="116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10033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赋值运算符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                <a:tab pos="1003300" algn="l"/>
              </a:tabLst>
            </a:pPr>
            <a:r>
              <a:rPr lang="en-US" altLang="zh-CN" dirty="0" smtClean="0"/>
              <a:t>	</a:t>
            </a:r>
            <a:r>
              <a:rPr lang="en-US" altLang="zh-CN" sz="224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复合赋值运算符（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op=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），二元运算符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28800" y="1676400"/>
            <a:ext cx="13716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操作数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0" y="1676400"/>
            <a:ext cx="17907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op=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操作数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28800" y="2235200"/>
            <a:ext cx="14986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运算规则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60600" y="2882900"/>
            <a:ext cx="635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596" dirty="0" smtClean="0">
                <a:solidFill>
                  <a:srgbClr val="32628e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489200" y="2806700"/>
            <a:ext cx="35433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操作数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操作数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op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操作数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28800" y="3289300"/>
            <a:ext cx="14986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运算结果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60600" y="3937000"/>
            <a:ext cx="635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596" dirty="0" smtClean="0">
                <a:solidFill>
                  <a:srgbClr val="32628e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489200" y="3860800"/>
            <a:ext cx="9017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操作数</a:t>
            </a:r>
            <a:r>
              <a:rPr lang="en-US" altLang="zh-CN" sz="20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98600" y="4419600"/>
            <a:ext cx="14097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例：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09900" y="4419600"/>
            <a:ext cx="74041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x=3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y=4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，请分析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+=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；执行后，求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？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415539" y="5085587"/>
            <a:ext cx="6188964" cy="536448"/>
          </a:xfrm>
          <a:custGeom>
            <a:avLst/>
            <a:gdLst>
              <a:gd name="connsiteX0" fmla="*/ 14477 w 6188964"/>
              <a:gd name="connsiteY0" fmla="*/ 268224 h 536448"/>
              <a:gd name="connsiteX1" fmla="*/ 268224 w 6188964"/>
              <a:gd name="connsiteY1" fmla="*/ 14478 h 536448"/>
              <a:gd name="connsiteX2" fmla="*/ 5920740 w 6188964"/>
              <a:gd name="connsiteY2" fmla="*/ 14478 h 536448"/>
              <a:gd name="connsiteX3" fmla="*/ 6174486 w 6188964"/>
              <a:gd name="connsiteY3" fmla="*/ 268224 h 536448"/>
              <a:gd name="connsiteX4" fmla="*/ 6174486 w 6188964"/>
              <a:gd name="connsiteY4" fmla="*/ 268224 h 536448"/>
              <a:gd name="connsiteX5" fmla="*/ 5920740 w 6188964"/>
              <a:gd name="connsiteY5" fmla="*/ 521970 h 536448"/>
              <a:gd name="connsiteX6" fmla="*/ 268224 w 6188964"/>
              <a:gd name="connsiteY6" fmla="*/ 521970 h 536448"/>
              <a:gd name="connsiteX7" fmla="*/ 14477 w 6188964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188964" h="536448">
                <a:moveTo>
                  <a:pt x="14477" y="268224"/>
                </a:moveTo>
                <a:cubicBezTo>
                  <a:pt x="14477" y="128143"/>
                  <a:pt x="128142" y="14478"/>
                  <a:pt x="268224" y="14478"/>
                </a:cubicBezTo>
                <a:lnTo>
                  <a:pt x="5920740" y="14478"/>
                </a:lnTo>
                <a:cubicBezTo>
                  <a:pt x="6060820" y="14478"/>
                  <a:pt x="6174486" y="128143"/>
                  <a:pt x="6174486" y="268224"/>
                </a:cubicBezTo>
                <a:lnTo>
                  <a:pt x="6174486" y="268224"/>
                </a:lnTo>
                <a:cubicBezTo>
                  <a:pt x="6174486" y="408305"/>
                  <a:pt x="6060820" y="521970"/>
                  <a:pt x="5920740" y="521970"/>
                </a:cubicBezTo>
                <a:lnTo>
                  <a:pt x="268224" y="521970"/>
                </a:lnTo>
                <a:cubicBezTo>
                  <a:pt x="128142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75432" y="4258055"/>
            <a:ext cx="6394703" cy="536447"/>
          </a:xfrm>
          <a:custGeom>
            <a:avLst/>
            <a:gdLst>
              <a:gd name="connsiteX0" fmla="*/ 14477 w 6394703"/>
              <a:gd name="connsiteY0" fmla="*/ 268223 h 536447"/>
              <a:gd name="connsiteX1" fmla="*/ 268223 w 6394703"/>
              <a:gd name="connsiteY1" fmla="*/ 14478 h 536447"/>
              <a:gd name="connsiteX2" fmla="*/ 6126479 w 6394703"/>
              <a:gd name="connsiteY2" fmla="*/ 14478 h 536447"/>
              <a:gd name="connsiteX3" fmla="*/ 6380225 w 6394703"/>
              <a:gd name="connsiteY3" fmla="*/ 268223 h 536447"/>
              <a:gd name="connsiteX4" fmla="*/ 6380225 w 6394703"/>
              <a:gd name="connsiteY4" fmla="*/ 268223 h 536447"/>
              <a:gd name="connsiteX5" fmla="*/ 6126479 w 6394703"/>
              <a:gd name="connsiteY5" fmla="*/ 521970 h 536447"/>
              <a:gd name="connsiteX6" fmla="*/ 268223 w 6394703"/>
              <a:gd name="connsiteY6" fmla="*/ 521970 h 536447"/>
              <a:gd name="connsiteX7" fmla="*/ 14477 w 6394703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394703" h="536447">
                <a:moveTo>
                  <a:pt x="14477" y="268223"/>
                </a:moveTo>
                <a:cubicBezTo>
                  <a:pt x="14477" y="128142"/>
                  <a:pt x="128142" y="14478"/>
                  <a:pt x="268223" y="14478"/>
                </a:cubicBezTo>
                <a:lnTo>
                  <a:pt x="6126479" y="14478"/>
                </a:lnTo>
                <a:cubicBezTo>
                  <a:pt x="6266561" y="14478"/>
                  <a:pt x="6380225" y="128142"/>
                  <a:pt x="6380225" y="268223"/>
                </a:cubicBezTo>
                <a:lnTo>
                  <a:pt x="6380225" y="268223"/>
                </a:lnTo>
                <a:cubicBezTo>
                  <a:pt x="6380225" y="408304"/>
                  <a:pt x="6266561" y="521970"/>
                  <a:pt x="6126479" y="521970"/>
                </a:cubicBezTo>
                <a:lnTo>
                  <a:pt x="268223" y="521970"/>
                </a:lnTo>
                <a:cubicBezTo>
                  <a:pt x="128142" y="521970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36975" y="3445763"/>
            <a:ext cx="6233159" cy="536448"/>
          </a:xfrm>
          <a:custGeom>
            <a:avLst/>
            <a:gdLst>
              <a:gd name="connsiteX0" fmla="*/ 14477 w 6233159"/>
              <a:gd name="connsiteY0" fmla="*/ 268224 h 536448"/>
              <a:gd name="connsiteX1" fmla="*/ 268224 w 6233159"/>
              <a:gd name="connsiteY1" fmla="*/ 14478 h 536448"/>
              <a:gd name="connsiteX2" fmla="*/ 5964936 w 6233159"/>
              <a:gd name="connsiteY2" fmla="*/ 14478 h 536448"/>
              <a:gd name="connsiteX3" fmla="*/ 6218681 w 6233159"/>
              <a:gd name="connsiteY3" fmla="*/ 268224 h 536448"/>
              <a:gd name="connsiteX4" fmla="*/ 6218681 w 6233159"/>
              <a:gd name="connsiteY4" fmla="*/ 268224 h 536448"/>
              <a:gd name="connsiteX5" fmla="*/ 5964936 w 6233159"/>
              <a:gd name="connsiteY5" fmla="*/ 521970 h 536448"/>
              <a:gd name="connsiteX6" fmla="*/ 268224 w 6233159"/>
              <a:gd name="connsiteY6" fmla="*/ 521970 h 536448"/>
              <a:gd name="connsiteX7" fmla="*/ 14477 w 6233159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33159" h="536448">
                <a:moveTo>
                  <a:pt x="14477" y="268224"/>
                </a:moveTo>
                <a:cubicBezTo>
                  <a:pt x="14477" y="128143"/>
                  <a:pt x="128143" y="14478"/>
                  <a:pt x="268224" y="14478"/>
                </a:cubicBezTo>
                <a:lnTo>
                  <a:pt x="5964936" y="14478"/>
                </a:lnTo>
                <a:cubicBezTo>
                  <a:pt x="6105017" y="14478"/>
                  <a:pt x="6218681" y="128143"/>
                  <a:pt x="6218681" y="268224"/>
                </a:cubicBezTo>
                <a:lnTo>
                  <a:pt x="6218681" y="268224"/>
                </a:lnTo>
                <a:cubicBezTo>
                  <a:pt x="6218681" y="408305"/>
                  <a:pt x="6105017" y="521970"/>
                  <a:pt x="5964936" y="521970"/>
                </a:cubicBezTo>
                <a:lnTo>
                  <a:pt x="268224" y="521970"/>
                </a:lnTo>
                <a:cubicBezTo>
                  <a:pt x="128143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32760" y="2577083"/>
            <a:ext cx="6245351" cy="536448"/>
          </a:xfrm>
          <a:custGeom>
            <a:avLst/>
            <a:gdLst>
              <a:gd name="connsiteX0" fmla="*/ 14477 w 6245351"/>
              <a:gd name="connsiteY0" fmla="*/ 268223 h 536448"/>
              <a:gd name="connsiteX1" fmla="*/ 268224 w 6245351"/>
              <a:gd name="connsiteY1" fmla="*/ 14477 h 536448"/>
              <a:gd name="connsiteX2" fmla="*/ 5977127 w 6245351"/>
              <a:gd name="connsiteY2" fmla="*/ 14477 h 536448"/>
              <a:gd name="connsiteX3" fmla="*/ 6230873 w 6245351"/>
              <a:gd name="connsiteY3" fmla="*/ 268223 h 536448"/>
              <a:gd name="connsiteX4" fmla="*/ 6230873 w 6245351"/>
              <a:gd name="connsiteY4" fmla="*/ 268223 h 536448"/>
              <a:gd name="connsiteX5" fmla="*/ 5977127 w 6245351"/>
              <a:gd name="connsiteY5" fmla="*/ 521970 h 536448"/>
              <a:gd name="connsiteX6" fmla="*/ 268224 w 6245351"/>
              <a:gd name="connsiteY6" fmla="*/ 521970 h 536448"/>
              <a:gd name="connsiteX7" fmla="*/ 14477 w 6245351"/>
              <a:gd name="connsiteY7" fmla="*/ 268223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45351" h="536448">
                <a:moveTo>
                  <a:pt x="14477" y="268223"/>
                </a:moveTo>
                <a:cubicBezTo>
                  <a:pt x="14477" y="128142"/>
                  <a:pt x="128142" y="14477"/>
                  <a:pt x="268224" y="14477"/>
                </a:cubicBezTo>
                <a:lnTo>
                  <a:pt x="5977127" y="14477"/>
                </a:lnTo>
                <a:cubicBezTo>
                  <a:pt x="6117335" y="14477"/>
                  <a:pt x="6230873" y="128142"/>
                  <a:pt x="6230873" y="268223"/>
                </a:cubicBezTo>
                <a:lnTo>
                  <a:pt x="6230873" y="268223"/>
                </a:lnTo>
                <a:cubicBezTo>
                  <a:pt x="6230873" y="408432"/>
                  <a:pt x="6117208" y="521970"/>
                  <a:pt x="5977127" y="521970"/>
                </a:cubicBezTo>
                <a:lnTo>
                  <a:pt x="268224" y="521970"/>
                </a:lnTo>
                <a:cubicBezTo>
                  <a:pt x="128142" y="521970"/>
                  <a:pt x="14477" y="408305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39339" y="1807464"/>
            <a:ext cx="6265164" cy="536447"/>
          </a:xfrm>
          <a:custGeom>
            <a:avLst/>
            <a:gdLst>
              <a:gd name="connsiteX0" fmla="*/ 14477 w 6265164"/>
              <a:gd name="connsiteY0" fmla="*/ 268223 h 536447"/>
              <a:gd name="connsiteX1" fmla="*/ 268224 w 6265164"/>
              <a:gd name="connsiteY1" fmla="*/ 14477 h 536447"/>
              <a:gd name="connsiteX2" fmla="*/ 5996940 w 6265164"/>
              <a:gd name="connsiteY2" fmla="*/ 14477 h 536447"/>
              <a:gd name="connsiteX3" fmla="*/ 6250686 w 6265164"/>
              <a:gd name="connsiteY3" fmla="*/ 268223 h 536447"/>
              <a:gd name="connsiteX4" fmla="*/ 6250686 w 6265164"/>
              <a:gd name="connsiteY4" fmla="*/ 268223 h 536447"/>
              <a:gd name="connsiteX5" fmla="*/ 5996940 w 6265164"/>
              <a:gd name="connsiteY5" fmla="*/ 521969 h 536447"/>
              <a:gd name="connsiteX6" fmla="*/ 268224 w 6265164"/>
              <a:gd name="connsiteY6" fmla="*/ 521969 h 536447"/>
              <a:gd name="connsiteX7" fmla="*/ 14477 w 6265164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65164" h="536447">
                <a:moveTo>
                  <a:pt x="14477" y="268223"/>
                </a:moveTo>
                <a:cubicBezTo>
                  <a:pt x="14477" y="128142"/>
                  <a:pt x="128142" y="14477"/>
                  <a:pt x="268224" y="14477"/>
                </a:cubicBezTo>
                <a:lnTo>
                  <a:pt x="5996940" y="14477"/>
                </a:lnTo>
                <a:cubicBezTo>
                  <a:pt x="6137020" y="14477"/>
                  <a:pt x="6250686" y="128142"/>
                  <a:pt x="6250686" y="268223"/>
                </a:cubicBezTo>
                <a:lnTo>
                  <a:pt x="6250686" y="268223"/>
                </a:lnTo>
                <a:cubicBezTo>
                  <a:pt x="6250686" y="408304"/>
                  <a:pt x="6137020" y="521969"/>
                  <a:pt x="5996940" y="521969"/>
                </a:cubicBezTo>
                <a:lnTo>
                  <a:pt x="268224" y="521969"/>
                </a:lnTo>
                <a:cubicBezTo>
                  <a:pt x="128142" y="521969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595104" y="4300728"/>
            <a:ext cx="533400" cy="449579"/>
          </a:xfrm>
          <a:custGeom>
            <a:avLst/>
            <a:gdLst>
              <a:gd name="connsiteX0" fmla="*/ 0 w 533400"/>
              <a:gd name="connsiteY0" fmla="*/ 0 h 449579"/>
              <a:gd name="connsiteX1" fmla="*/ 297306 w 533400"/>
              <a:gd name="connsiteY1" fmla="*/ 0 h 449579"/>
              <a:gd name="connsiteX2" fmla="*/ 533400 w 533400"/>
              <a:gd name="connsiteY2" fmla="*/ 224789 h 449579"/>
              <a:gd name="connsiteX3" fmla="*/ 297306 w 533400"/>
              <a:gd name="connsiteY3" fmla="*/ 449579 h 449579"/>
              <a:gd name="connsiteX4" fmla="*/ 0 w 533400"/>
              <a:gd name="connsiteY4" fmla="*/ 449579 h 449579"/>
              <a:gd name="connsiteX5" fmla="*/ 236092 w 533400"/>
              <a:gd name="connsiteY5" fmla="*/ 224789 h 449579"/>
              <a:gd name="connsiteX6" fmla="*/ 0 w 533400"/>
              <a:gd name="connsiteY6" fmla="*/ 0 h 449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79">
                <a:moveTo>
                  <a:pt x="0" y="0"/>
                </a:moveTo>
                <a:lnTo>
                  <a:pt x="297306" y="0"/>
                </a:lnTo>
                <a:lnTo>
                  <a:pt x="533400" y="224789"/>
                </a:lnTo>
                <a:lnTo>
                  <a:pt x="297306" y="449579"/>
                </a:lnTo>
                <a:lnTo>
                  <a:pt x="0" y="449579"/>
                </a:lnTo>
                <a:lnTo>
                  <a:pt x="236092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169652" y="4300728"/>
            <a:ext cx="533400" cy="449579"/>
          </a:xfrm>
          <a:custGeom>
            <a:avLst/>
            <a:gdLst>
              <a:gd name="connsiteX0" fmla="*/ 0 w 533400"/>
              <a:gd name="connsiteY0" fmla="*/ 0 h 449579"/>
              <a:gd name="connsiteX1" fmla="*/ 297306 w 533400"/>
              <a:gd name="connsiteY1" fmla="*/ 0 h 449579"/>
              <a:gd name="connsiteX2" fmla="*/ 533400 w 533400"/>
              <a:gd name="connsiteY2" fmla="*/ 224789 h 449579"/>
              <a:gd name="connsiteX3" fmla="*/ 297306 w 533400"/>
              <a:gd name="connsiteY3" fmla="*/ 449579 h 449579"/>
              <a:gd name="connsiteX4" fmla="*/ 0 w 533400"/>
              <a:gd name="connsiteY4" fmla="*/ 449579 h 449579"/>
              <a:gd name="connsiteX5" fmla="*/ 236092 w 533400"/>
              <a:gd name="connsiteY5" fmla="*/ 224789 h 449579"/>
              <a:gd name="connsiteX6" fmla="*/ 0 w 533400"/>
              <a:gd name="connsiteY6" fmla="*/ 0 h 449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79">
                <a:moveTo>
                  <a:pt x="0" y="0"/>
                </a:moveTo>
                <a:lnTo>
                  <a:pt x="297306" y="0"/>
                </a:lnTo>
                <a:lnTo>
                  <a:pt x="533400" y="224789"/>
                </a:lnTo>
                <a:lnTo>
                  <a:pt x="297306" y="449579"/>
                </a:lnTo>
                <a:lnTo>
                  <a:pt x="0" y="449579"/>
                </a:lnTo>
                <a:lnTo>
                  <a:pt x="236092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745723" y="4300728"/>
            <a:ext cx="533400" cy="449579"/>
          </a:xfrm>
          <a:custGeom>
            <a:avLst/>
            <a:gdLst>
              <a:gd name="connsiteX0" fmla="*/ 0 w 533400"/>
              <a:gd name="connsiteY0" fmla="*/ 0 h 449579"/>
              <a:gd name="connsiteX1" fmla="*/ 297307 w 533400"/>
              <a:gd name="connsiteY1" fmla="*/ 0 h 449579"/>
              <a:gd name="connsiteX2" fmla="*/ 533400 w 533400"/>
              <a:gd name="connsiteY2" fmla="*/ 224789 h 449579"/>
              <a:gd name="connsiteX3" fmla="*/ 297307 w 533400"/>
              <a:gd name="connsiteY3" fmla="*/ 449579 h 449579"/>
              <a:gd name="connsiteX4" fmla="*/ 0 w 533400"/>
              <a:gd name="connsiteY4" fmla="*/ 449579 h 449579"/>
              <a:gd name="connsiteX5" fmla="*/ 236093 w 533400"/>
              <a:gd name="connsiteY5" fmla="*/ 224789 h 449579"/>
              <a:gd name="connsiteX6" fmla="*/ 0 w 533400"/>
              <a:gd name="connsiteY6" fmla="*/ 0 h 449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79">
                <a:moveTo>
                  <a:pt x="0" y="0"/>
                </a:moveTo>
                <a:lnTo>
                  <a:pt x="297307" y="0"/>
                </a:lnTo>
                <a:lnTo>
                  <a:pt x="533400" y="224789"/>
                </a:lnTo>
                <a:lnTo>
                  <a:pt x="297307" y="449579"/>
                </a:lnTo>
                <a:lnTo>
                  <a:pt x="0" y="449579"/>
                </a:lnTo>
                <a:lnTo>
                  <a:pt x="236093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09700"/>
            <a:ext cx="3365500" cy="4953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0400" y="4267200"/>
            <a:ext cx="1816100" cy="571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本章授课内容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90800" y="5194300"/>
            <a:ext cx="1143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逻辑运算符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51200" y="4368800"/>
            <a:ext cx="1143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关系运算符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16300" y="3556000"/>
            <a:ext cx="1143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赋值运算符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13100" y="2692400"/>
            <a:ext cx="1143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算术运算符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14600" y="1917700"/>
            <a:ext cx="1828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运算符的基本规则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93700"/>
            <a:ext cx="10401300" cy="205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711200" algn="l"/>
                <a:tab pos="1041400" algn="l"/>
                <a:tab pos="13335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关系、判等运算符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                <a:tab pos="711200" algn="l"/>
                <a:tab pos="1041400" algn="l"/>
                <a:tab pos="1333500" algn="l"/>
              </a:tabLst>
            </a:pPr>
            <a:r>
              <a:rPr lang="en-US" altLang="zh-CN" dirty="0" smtClean="0"/>
              <a:t>	</a:t>
            </a:r>
            <a:r>
              <a:rPr lang="en-US" altLang="zh-CN" sz="224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关系运算符：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711200" algn="l"/>
                <a:tab pos="1041400" algn="l"/>
                <a:tab pos="1333500" algn="l"/>
              </a:tabLst>
            </a:pPr>
            <a:r>
              <a:rPr lang="en-US" altLang="zh-CN" dirty="0" smtClean="0"/>
              <a:t>		</a:t>
            </a: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大于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2400" dirty="0" smtClean="0">
                <a:solidFill>
                  <a:srgbClr val="00b050"/>
                </a:solidFill>
                <a:latin typeface="Microsoft YaHei UI" pitchFamily="18" charset="0"/>
                <a:cs typeface="Microsoft YaHei UI" pitchFamily="18" charset="0"/>
              </a:rPr>
              <a:t>&gt;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、小于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2400" dirty="0" smtClean="0">
                <a:solidFill>
                  <a:srgbClr val="00b050"/>
                </a:solidFill>
                <a:latin typeface="Microsoft YaHei UI" pitchFamily="18" charset="0"/>
                <a:cs typeface="Microsoft YaHei UI" pitchFamily="18" charset="0"/>
              </a:rPr>
              <a:t>&lt;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、等于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==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、大于等于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1596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&gt;=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、小于等于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&lt;=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、不等</a:t>
            </a:r>
          </a:p>
          <a:p>
            <a:pPr>
              <a:lnSpc>
                <a:spcPts val="2500"/>
              </a:lnSpc>
              <a:tabLst>
                <a:tab pos="711200" algn="l"/>
                <a:tab pos="1041400" algn="l"/>
                <a:tab pos="13335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于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!=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36700" y="2565400"/>
            <a:ext cx="18034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1922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一般形式：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41700" y="2565400"/>
            <a:ext cx="32766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操作数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运算符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操作数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36700" y="3136900"/>
            <a:ext cx="3937000" cy="95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运算规则：同数学运算规则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							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运算结果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81200" y="4330700"/>
            <a:ext cx="635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596" dirty="0" smtClean="0">
                <a:solidFill>
                  <a:srgbClr val="32628e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09800" y="4241800"/>
            <a:ext cx="8509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or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665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36576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关系、判等运算符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1181100"/>
            <a:ext cx="83439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设有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z;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，请分析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z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&gt;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y;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执行后，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z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的值？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2159000"/>
            <a:ext cx="82931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2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设有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3,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y;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，请分析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&lt;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&gt;=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8;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执行后，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的值？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3124200"/>
            <a:ext cx="87122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设有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z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5;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，请分析表达式：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!=y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98600" y="3492500"/>
            <a:ext cx="50419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!=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z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!=4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的计算结果？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4102100"/>
            <a:ext cx="88519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设有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z;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，请分析语句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z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!=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4;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执行后，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z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98600" y="4470400"/>
            <a:ext cx="9144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的值？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415539" y="5085587"/>
            <a:ext cx="6188964" cy="536448"/>
          </a:xfrm>
          <a:custGeom>
            <a:avLst/>
            <a:gdLst>
              <a:gd name="connsiteX0" fmla="*/ 14477 w 6188964"/>
              <a:gd name="connsiteY0" fmla="*/ 268224 h 536448"/>
              <a:gd name="connsiteX1" fmla="*/ 268224 w 6188964"/>
              <a:gd name="connsiteY1" fmla="*/ 14478 h 536448"/>
              <a:gd name="connsiteX2" fmla="*/ 5920740 w 6188964"/>
              <a:gd name="connsiteY2" fmla="*/ 14478 h 536448"/>
              <a:gd name="connsiteX3" fmla="*/ 6174486 w 6188964"/>
              <a:gd name="connsiteY3" fmla="*/ 268224 h 536448"/>
              <a:gd name="connsiteX4" fmla="*/ 6174486 w 6188964"/>
              <a:gd name="connsiteY4" fmla="*/ 268224 h 536448"/>
              <a:gd name="connsiteX5" fmla="*/ 5920740 w 6188964"/>
              <a:gd name="connsiteY5" fmla="*/ 521970 h 536448"/>
              <a:gd name="connsiteX6" fmla="*/ 268224 w 6188964"/>
              <a:gd name="connsiteY6" fmla="*/ 521970 h 536448"/>
              <a:gd name="connsiteX7" fmla="*/ 14477 w 6188964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188964" h="536448">
                <a:moveTo>
                  <a:pt x="14477" y="268224"/>
                </a:moveTo>
                <a:cubicBezTo>
                  <a:pt x="14477" y="128143"/>
                  <a:pt x="128142" y="14478"/>
                  <a:pt x="268224" y="14478"/>
                </a:cubicBezTo>
                <a:lnTo>
                  <a:pt x="5920740" y="14478"/>
                </a:lnTo>
                <a:cubicBezTo>
                  <a:pt x="6060820" y="14478"/>
                  <a:pt x="6174486" y="128143"/>
                  <a:pt x="6174486" y="268224"/>
                </a:cubicBezTo>
                <a:lnTo>
                  <a:pt x="6174486" y="268224"/>
                </a:lnTo>
                <a:cubicBezTo>
                  <a:pt x="6174486" y="408305"/>
                  <a:pt x="6060820" y="521970"/>
                  <a:pt x="5920740" y="521970"/>
                </a:cubicBezTo>
                <a:lnTo>
                  <a:pt x="268224" y="521970"/>
                </a:lnTo>
                <a:cubicBezTo>
                  <a:pt x="128142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75432" y="4258055"/>
            <a:ext cx="6394703" cy="536447"/>
          </a:xfrm>
          <a:custGeom>
            <a:avLst/>
            <a:gdLst>
              <a:gd name="connsiteX0" fmla="*/ 14477 w 6394703"/>
              <a:gd name="connsiteY0" fmla="*/ 268223 h 536447"/>
              <a:gd name="connsiteX1" fmla="*/ 268223 w 6394703"/>
              <a:gd name="connsiteY1" fmla="*/ 14478 h 536447"/>
              <a:gd name="connsiteX2" fmla="*/ 6126479 w 6394703"/>
              <a:gd name="connsiteY2" fmla="*/ 14478 h 536447"/>
              <a:gd name="connsiteX3" fmla="*/ 6380225 w 6394703"/>
              <a:gd name="connsiteY3" fmla="*/ 268223 h 536447"/>
              <a:gd name="connsiteX4" fmla="*/ 6380225 w 6394703"/>
              <a:gd name="connsiteY4" fmla="*/ 268223 h 536447"/>
              <a:gd name="connsiteX5" fmla="*/ 6126479 w 6394703"/>
              <a:gd name="connsiteY5" fmla="*/ 521970 h 536447"/>
              <a:gd name="connsiteX6" fmla="*/ 268223 w 6394703"/>
              <a:gd name="connsiteY6" fmla="*/ 521970 h 536447"/>
              <a:gd name="connsiteX7" fmla="*/ 14477 w 6394703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394703" h="536447">
                <a:moveTo>
                  <a:pt x="14477" y="268223"/>
                </a:moveTo>
                <a:cubicBezTo>
                  <a:pt x="14477" y="128142"/>
                  <a:pt x="128142" y="14478"/>
                  <a:pt x="268223" y="14478"/>
                </a:cubicBezTo>
                <a:lnTo>
                  <a:pt x="6126479" y="14478"/>
                </a:lnTo>
                <a:cubicBezTo>
                  <a:pt x="6266561" y="14478"/>
                  <a:pt x="6380225" y="128142"/>
                  <a:pt x="6380225" y="268223"/>
                </a:cubicBezTo>
                <a:lnTo>
                  <a:pt x="6380225" y="268223"/>
                </a:lnTo>
                <a:cubicBezTo>
                  <a:pt x="6380225" y="408304"/>
                  <a:pt x="6266561" y="521970"/>
                  <a:pt x="6126479" y="521970"/>
                </a:cubicBezTo>
                <a:lnTo>
                  <a:pt x="268223" y="521970"/>
                </a:lnTo>
                <a:cubicBezTo>
                  <a:pt x="128142" y="521970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36975" y="3445763"/>
            <a:ext cx="6233159" cy="536448"/>
          </a:xfrm>
          <a:custGeom>
            <a:avLst/>
            <a:gdLst>
              <a:gd name="connsiteX0" fmla="*/ 14477 w 6233159"/>
              <a:gd name="connsiteY0" fmla="*/ 268224 h 536448"/>
              <a:gd name="connsiteX1" fmla="*/ 268224 w 6233159"/>
              <a:gd name="connsiteY1" fmla="*/ 14478 h 536448"/>
              <a:gd name="connsiteX2" fmla="*/ 5964936 w 6233159"/>
              <a:gd name="connsiteY2" fmla="*/ 14478 h 536448"/>
              <a:gd name="connsiteX3" fmla="*/ 6218681 w 6233159"/>
              <a:gd name="connsiteY3" fmla="*/ 268224 h 536448"/>
              <a:gd name="connsiteX4" fmla="*/ 6218681 w 6233159"/>
              <a:gd name="connsiteY4" fmla="*/ 268224 h 536448"/>
              <a:gd name="connsiteX5" fmla="*/ 5964936 w 6233159"/>
              <a:gd name="connsiteY5" fmla="*/ 521970 h 536448"/>
              <a:gd name="connsiteX6" fmla="*/ 268224 w 6233159"/>
              <a:gd name="connsiteY6" fmla="*/ 521970 h 536448"/>
              <a:gd name="connsiteX7" fmla="*/ 14477 w 6233159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33159" h="536448">
                <a:moveTo>
                  <a:pt x="14477" y="268224"/>
                </a:moveTo>
                <a:cubicBezTo>
                  <a:pt x="14477" y="128143"/>
                  <a:pt x="128143" y="14478"/>
                  <a:pt x="268224" y="14478"/>
                </a:cubicBezTo>
                <a:lnTo>
                  <a:pt x="5964936" y="14478"/>
                </a:lnTo>
                <a:cubicBezTo>
                  <a:pt x="6105017" y="14478"/>
                  <a:pt x="6218681" y="128143"/>
                  <a:pt x="6218681" y="268224"/>
                </a:cubicBezTo>
                <a:lnTo>
                  <a:pt x="6218681" y="268224"/>
                </a:lnTo>
                <a:cubicBezTo>
                  <a:pt x="6218681" y="408305"/>
                  <a:pt x="6105017" y="521970"/>
                  <a:pt x="5964936" y="521970"/>
                </a:cubicBezTo>
                <a:lnTo>
                  <a:pt x="268224" y="521970"/>
                </a:lnTo>
                <a:cubicBezTo>
                  <a:pt x="128143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32760" y="2577083"/>
            <a:ext cx="6245351" cy="536448"/>
          </a:xfrm>
          <a:custGeom>
            <a:avLst/>
            <a:gdLst>
              <a:gd name="connsiteX0" fmla="*/ 14477 w 6245351"/>
              <a:gd name="connsiteY0" fmla="*/ 268223 h 536448"/>
              <a:gd name="connsiteX1" fmla="*/ 268224 w 6245351"/>
              <a:gd name="connsiteY1" fmla="*/ 14477 h 536448"/>
              <a:gd name="connsiteX2" fmla="*/ 5977127 w 6245351"/>
              <a:gd name="connsiteY2" fmla="*/ 14477 h 536448"/>
              <a:gd name="connsiteX3" fmla="*/ 6230873 w 6245351"/>
              <a:gd name="connsiteY3" fmla="*/ 268223 h 536448"/>
              <a:gd name="connsiteX4" fmla="*/ 6230873 w 6245351"/>
              <a:gd name="connsiteY4" fmla="*/ 268223 h 536448"/>
              <a:gd name="connsiteX5" fmla="*/ 5977127 w 6245351"/>
              <a:gd name="connsiteY5" fmla="*/ 521970 h 536448"/>
              <a:gd name="connsiteX6" fmla="*/ 268224 w 6245351"/>
              <a:gd name="connsiteY6" fmla="*/ 521970 h 536448"/>
              <a:gd name="connsiteX7" fmla="*/ 14477 w 6245351"/>
              <a:gd name="connsiteY7" fmla="*/ 268223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45351" h="536448">
                <a:moveTo>
                  <a:pt x="14477" y="268223"/>
                </a:moveTo>
                <a:cubicBezTo>
                  <a:pt x="14477" y="128142"/>
                  <a:pt x="128142" y="14477"/>
                  <a:pt x="268224" y="14477"/>
                </a:cubicBezTo>
                <a:lnTo>
                  <a:pt x="5977127" y="14477"/>
                </a:lnTo>
                <a:cubicBezTo>
                  <a:pt x="6117335" y="14477"/>
                  <a:pt x="6230873" y="128142"/>
                  <a:pt x="6230873" y="268223"/>
                </a:cubicBezTo>
                <a:lnTo>
                  <a:pt x="6230873" y="268223"/>
                </a:lnTo>
                <a:cubicBezTo>
                  <a:pt x="6230873" y="408432"/>
                  <a:pt x="6117208" y="521970"/>
                  <a:pt x="5977127" y="521970"/>
                </a:cubicBezTo>
                <a:lnTo>
                  <a:pt x="268224" y="521970"/>
                </a:lnTo>
                <a:cubicBezTo>
                  <a:pt x="128142" y="521970"/>
                  <a:pt x="14477" y="408305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39339" y="1807464"/>
            <a:ext cx="6265164" cy="536447"/>
          </a:xfrm>
          <a:custGeom>
            <a:avLst/>
            <a:gdLst>
              <a:gd name="connsiteX0" fmla="*/ 14477 w 6265164"/>
              <a:gd name="connsiteY0" fmla="*/ 268223 h 536447"/>
              <a:gd name="connsiteX1" fmla="*/ 268224 w 6265164"/>
              <a:gd name="connsiteY1" fmla="*/ 14477 h 536447"/>
              <a:gd name="connsiteX2" fmla="*/ 5996940 w 6265164"/>
              <a:gd name="connsiteY2" fmla="*/ 14477 h 536447"/>
              <a:gd name="connsiteX3" fmla="*/ 6250686 w 6265164"/>
              <a:gd name="connsiteY3" fmla="*/ 268223 h 536447"/>
              <a:gd name="connsiteX4" fmla="*/ 6250686 w 6265164"/>
              <a:gd name="connsiteY4" fmla="*/ 268223 h 536447"/>
              <a:gd name="connsiteX5" fmla="*/ 5996940 w 6265164"/>
              <a:gd name="connsiteY5" fmla="*/ 521969 h 536447"/>
              <a:gd name="connsiteX6" fmla="*/ 268224 w 6265164"/>
              <a:gd name="connsiteY6" fmla="*/ 521969 h 536447"/>
              <a:gd name="connsiteX7" fmla="*/ 14477 w 6265164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65164" h="536447">
                <a:moveTo>
                  <a:pt x="14477" y="268223"/>
                </a:moveTo>
                <a:cubicBezTo>
                  <a:pt x="14477" y="128142"/>
                  <a:pt x="128142" y="14477"/>
                  <a:pt x="268224" y="14477"/>
                </a:cubicBezTo>
                <a:lnTo>
                  <a:pt x="5996940" y="14477"/>
                </a:lnTo>
                <a:cubicBezTo>
                  <a:pt x="6137020" y="14477"/>
                  <a:pt x="6250686" y="128142"/>
                  <a:pt x="6250686" y="268223"/>
                </a:cubicBezTo>
                <a:lnTo>
                  <a:pt x="6250686" y="268223"/>
                </a:lnTo>
                <a:cubicBezTo>
                  <a:pt x="6250686" y="408304"/>
                  <a:pt x="6137020" y="521969"/>
                  <a:pt x="5996940" y="521969"/>
                </a:cubicBezTo>
                <a:lnTo>
                  <a:pt x="268224" y="521969"/>
                </a:lnTo>
                <a:cubicBezTo>
                  <a:pt x="128142" y="521969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727947" y="5123688"/>
            <a:ext cx="531876" cy="449580"/>
          </a:xfrm>
          <a:custGeom>
            <a:avLst/>
            <a:gdLst>
              <a:gd name="connsiteX0" fmla="*/ 0 w 531876"/>
              <a:gd name="connsiteY0" fmla="*/ 0 h 449580"/>
              <a:gd name="connsiteX1" fmla="*/ 295783 w 531876"/>
              <a:gd name="connsiteY1" fmla="*/ 0 h 449580"/>
              <a:gd name="connsiteX2" fmla="*/ 531876 w 531876"/>
              <a:gd name="connsiteY2" fmla="*/ 224790 h 449580"/>
              <a:gd name="connsiteX3" fmla="*/ 295783 w 531876"/>
              <a:gd name="connsiteY3" fmla="*/ 449579 h 449580"/>
              <a:gd name="connsiteX4" fmla="*/ 0 w 531876"/>
              <a:gd name="connsiteY4" fmla="*/ 449579 h 449580"/>
              <a:gd name="connsiteX5" fmla="*/ 236093 w 531876"/>
              <a:gd name="connsiteY5" fmla="*/ 224790 h 449580"/>
              <a:gd name="connsiteX6" fmla="*/ 0 w 531876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1876" h="449580">
                <a:moveTo>
                  <a:pt x="0" y="0"/>
                </a:moveTo>
                <a:lnTo>
                  <a:pt x="295783" y="0"/>
                </a:lnTo>
                <a:lnTo>
                  <a:pt x="531876" y="224790"/>
                </a:lnTo>
                <a:lnTo>
                  <a:pt x="295783" y="449579"/>
                </a:lnTo>
                <a:lnTo>
                  <a:pt x="0" y="449579"/>
                </a:lnTo>
                <a:lnTo>
                  <a:pt x="236093" y="224790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302495" y="5123688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7 w 533400"/>
              <a:gd name="connsiteY1" fmla="*/ 0 h 449580"/>
              <a:gd name="connsiteX2" fmla="*/ 533400 w 533400"/>
              <a:gd name="connsiteY2" fmla="*/ 224790 h 449580"/>
              <a:gd name="connsiteX3" fmla="*/ 297307 w 533400"/>
              <a:gd name="connsiteY3" fmla="*/ 449579 h 449580"/>
              <a:gd name="connsiteX4" fmla="*/ 0 w 533400"/>
              <a:gd name="connsiteY4" fmla="*/ 449579 h 449580"/>
              <a:gd name="connsiteX5" fmla="*/ 236093 w 533400"/>
              <a:gd name="connsiteY5" fmla="*/ 224790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7" y="0"/>
                </a:lnTo>
                <a:lnTo>
                  <a:pt x="533400" y="224790"/>
                </a:lnTo>
                <a:lnTo>
                  <a:pt x="297307" y="449579"/>
                </a:lnTo>
                <a:lnTo>
                  <a:pt x="0" y="449579"/>
                </a:lnTo>
                <a:lnTo>
                  <a:pt x="236093" y="224790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878568" y="5123688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6 w 533400"/>
              <a:gd name="connsiteY1" fmla="*/ 0 h 449580"/>
              <a:gd name="connsiteX2" fmla="*/ 533400 w 533400"/>
              <a:gd name="connsiteY2" fmla="*/ 224790 h 449580"/>
              <a:gd name="connsiteX3" fmla="*/ 297306 w 533400"/>
              <a:gd name="connsiteY3" fmla="*/ 449579 h 449580"/>
              <a:gd name="connsiteX4" fmla="*/ 0 w 533400"/>
              <a:gd name="connsiteY4" fmla="*/ 449579 h 449580"/>
              <a:gd name="connsiteX5" fmla="*/ 236092 w 533400"/>
              <a:gd name="connsiteY5" fmla="*/ 224790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6" y="0"/>
                </a:lnTo>
                <a:lnTo>
                  <a:pt x="533400" y="224790"/>
                </a:lnTo>
                <a:lnTo>
                  <a:pt x="297306" y="449579"/>
                </a:lnTo>
                <a:lnTo>
                  <a:pt x="0" y="449579"/>
                </a:lnTo>
                <a:lnTo>
                  <a:pt x="236092" y="224790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09700"/>
            <a:ext cx="3365500" cy="4953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86800" y="5080000"/>
            <a:ext cx="1816100" cy="584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本章授课内容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90800" y="5194300"/>
            <a:ext cx="1143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逻辑运算符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51200" y="4368800"/>
            <a:ext cx="1143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关系运算符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16300" y="3556000"/>
            <a:ext cx="1143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赋值运算符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13100" y="2692400"/>
            <a:ext cx="1143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算术运算符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14600" y="1917700"/>
            <a:ext cx="1828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运算符的基本规则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0251820" y="1806701"/>
            <a:ext cx="76200" cy="3832783"/>
          </a:xfrm>
          <a:custGeom>
            <a:avLst/>
            <a:gdLst>
              <a:gd name="connsiteX0" fmla="*/ 19050 w 76200"/>
              <a:gd name="connsiteY0" fmla="*/ 19050 h 3832783"/>
              <a:gd name="connsiteX1" fmla="*/ 19050 w 76200"/>
              <a:gd name="connsiteY1" fmla="*/ 3813733 h 38327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3832783">
                <a:moveTo>
                  <a:pt x="19050" y="19050"/>
                </a:moveTo>
                <a:lnTo>
                  <a:pt x="19050" y="3813733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91817" y="5582335"/>
            <a:ext cx="8717153" cy="76200"/>
          </a:xfrm>
          <a:custGeom>
            <a:avLst/>
            <a:gdLst>
              <a:gd name="connsiteX0" fmla="*/ 19050 w 8717153"/>
              <a:gd name="connsiteY0" fmla="*/ 19050 h 76200"/>
              <a:gd name="connsiteX1" fmla="*/ 8698102 w 8717153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717153" h="76200">
                <a:moveTo>
                  <a:pt x="19050" y="19050"/>
                </a:moveTo>
                <a:lnTo>
                  <a:pt x="8698102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4800" y="1790700"/>
            <a:ext cx="8826500" cy="3937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1629917" y="1844801"/>
          <a:ext cx="8640953" cy="3756583"/>
        </p:xfrm>
        <a:graphic>
          <a:graphicData uri="http://schemas.openxmlformats.org/drawingml/2006/table">
            <a:tbl>
              <a:tblPr/>
              <a:tblGrid>
                <a:gridCol w="1656207"/>
                <a:gridCol w="2243582"/>
                <a:gridCol w="2370582"/>
                <a:gridCol w="2370581"/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逻辑运算符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mpd="sng">
                      <a:solidFill>
                        <a:srgbClr val="32628e"/>
                      </a:solidFill>
                      <a:prstDash val="soli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mpd="sng">
                      <a:solidFill>
                        <a:srgbClr val="32628e"/>
                      </a:solidFill>
                      <a:prstDash val="soli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非运算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或运算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与运算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mpd="sng">
                      <a:solidFill>
                        <a:srgbClr val="32628e"/>
                      </a:solidFill>
                      <a:prstDash val="soli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ec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2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形式</a:t>
                      </a:r>
                      <a:endParaRPr lang="zh-CN" altLang="en-US" sz="1802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!</a:t>
                      </a:r>
                      <a:r>
                        <a:rPr lang="en-US" altLang="zh-CN" sz="1802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操作数</a:t>
                      </a:r>
                      <a:endParaRPr lang="zh-CN" altLang="en-US" sz="1802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操作数</a:t>
                      </a:r>
                      <a:r>
                        <a:rPr lang="en-US" altLang="zh-CN" sz="1802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1||</a:t>
                      </a:r>
                      <a:r>
                        <a:rPr lang="en-US" altLang="zh-CN" sz="1802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操作数</a:t>
                      </a:r>
                      <a:r>
                        <a:rPr lang="en-US" altLang="zh-CN" sz="1802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2</a:t>
                      </a:r>
                      <a:endParaRPr lang="zh-CN" altLang="en-US" sz="1802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2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操作数</a:t>
                      </a:r>
                      <a:r>
                        <a:rPr lang="en-US" altLang="zh-CN" sz="1802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1&amp;&amp;</a:t>
                      </a:r>
                      <a:r>
                        <a:rPr lang="en-US" altLang="zh-CN" sz="1802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操作数</a:t>
                      </a:r>
                      <a:r>
                        <a:rPr lang="en-US" altLang="zh-CN" sz="1802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2</a:t>
                      </a:r>
                      <a:endParaRPr lang="zh-CN" altLang="en-US" sz="1802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运算元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一元运算符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二元运算符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运算规则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真变假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  <a:p>
                      <a:pPr algn="l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假变真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有一个为真则结果为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  <a:p>
                      <a:pPr algn="l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真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  <a:p>
                      <a:pPr algn="l"/>
                      <a:r>
                        <a:rPr lang="en-US" altLang="zh-CN" sz="1802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否则为假</a:t>
                      </a:r>
                      <a:endParaRPr lang="zh-CN" altLang="en-US" sz="1802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有一个为假则结果为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  <a:p>
                      <a:pPr algn="l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假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  <a:p>
                      <a:pPr algn="l"/>
                      <a:r>
                        <a:rPr lang="en-US" altLang="zh-CN" sz="1802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否则为真</a:t>
                      </a:r>
                      <a:endParaRPr lang="zh-CN" altLang="en-US" sz="1802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  <a:tr h="87248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运算结果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l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0</a:t>
                      </a:r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or</a:t>
                      </a:r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1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  <a:tr h="8724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特殊规则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短路规则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mpd="sng">
                      <a:solidFill>
                        <a:srgbClr val="32628e"/>
                      </a:solidFill>
                      <a:prstDash val="soli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第一个操作数为真则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第二个操作数不运算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第一个操作数为假则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  <a:p>
                      <a:pPr algn="ctr"/>
                      <a:r>
                        <a:rPr lang="en-US" altLang="zh-CN" sz="18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第二个操作数不运算</a:t>
                      </a:r>
                      <a:endParaRPr lang="zh-CN" altLang="en-US" sz="18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2860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逻辑运算符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43000" y="1168400"/>
            <a:ext cx="254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24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85900" y="1054100"/>
            <a:ext cx="57404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8" b="1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逻辑运算符：与</a:t>
            </a:r>
            <a:r>
              <a:rPr lang="en-US" altLang="zh-CN" sz="2798" b="1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2798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&amp;&amp;</a:t>
            </a:r>
            <a:r>
              <a:rPr lang="en-US" altLang="zh-CN" sz="2798" b="1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  <a:r>
              <a:rPr lang="en-US" altLang="zh-CN" sz="2798" b="1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、或</a:t>
            </a:r>
            <a:r>
              <a:rPr lang="en-US" altLang="zh-CN" sz="2798" b="1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2798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||</a:t>
            </a:r>
            <a:r>
              <a:rPr lang="en-US" altLang="zh-CN" sz="2798" b="1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  <a:r>
              <a:rPr lang="en-US" altLang="zh-CN" sz="2798" b="1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、非</a:t>
            </a:r>
            <a:r>
              <a:rPr lang="en-US" altLang="zh-CN" sz="2798" b="1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2798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!</a:t>
            </a:r>
            <a:r>
              <a:rPr lang="en-US" altLang="zh-CN" sz="2798" b="1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2860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逻辑运算符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43000" y="1295400"/>
            <a:ext cx="86487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设有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0,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z;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，请分析表达式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&amp;&amp;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||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!x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!y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35100" y="1663700"/>
            <a:ext cx="12192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的结果？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43000" y="2438400"/>
            <a:ext cx="87503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设有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b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5,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6,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f;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，请分析表达式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35100" y="2806700"/>
            <a:ext cx="56642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&lt;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b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||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b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&lt;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&amp;&amp;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&lt;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d||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&lt;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的结果？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415539" y="5085587"/>
            <a:ext cx="6188964" cy="536448"/>
          </a:xfrm>
          <a:custGeom>
            <a:avLst/>
            <a:gdLst>
              <a:gd name="connsiteX0" fmla="*/ 14477 w 6188964"/>
              <a:gd name="connsiteY0" fmla="*/ 268224 h 536448"/>
              <a:gd name="connsiteX1" fmla="*/ 268224 w 6188964"/>
              <a:gd name="connsiteY1" fmla="*/ 14478 h 536448"/>
              <a:gd name="connsiteX2" fmla="*/ 5920740 w 6188964"/>
              <a:gd name="connsiteY2" fmla="*/ 14478 h 536448"/>
              <a:gd name="connsiteX3" fmla="*/ 6174486 w 6188964"/>
              <a:gd name="connsiteY3" fmla="*/ 268224 h 536448"/>
              <a:gd name="connsiteX4" fmla="*/ 6174486 w 6188964"/>
              <a:gd name="connsiteY4" fmla="*/ 268224 h 536448"/>
              <a:gd name="connsiteX5" fmla="*/ 5920740 w 6188964"/>
              <a:gd name="connsiteY5" fmla="*/ 521970 h 536448"/>
              <a:gd name="connsiteX6" fmla="*/ 268224 w 6188964"/>
              <a:gd name="connsiteY6" fmla="*/ 521970 h 536448"/>
              <a:gd name="connsiteX7" fmla="*/ 14477 w 6188964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188964" h="536448">
                <a:moveTo>
                  <a:pt x="14477" y="268224"/>
                </a:moveTo>
                <a:cubicBezTo>
                  <a:pt x="14477" y="128143"/>
                  <a:pt x="128142" y="14478"/>
                  <a:pt x="268224" y="14478"/>
                </a:cubicBezTo>
                <a:lnTo>
                  <a:pt x="5920740" y="14478"/>
                </a:lnTo>
                <a:cubicBezTo>
                  <a:pt x="6060820" y="14478"/>
                  <a:pt x="6174486" y="128143"/>
                  <a:pt x="6174486" y="268224"/>
                </a:cubicBezTo>
                <a:lnTo>
                  <a:pt x="6174486" y="268224"/>
                </a:lnTo>
                <a:cubicBezTo>
                  <a:pt x="6174486" y="408305"/>
                  <a:pt x="6060820" y="521970"/>
                  <a:pt x="5920740" y="521970"/>
                </a:cubicBezTo>
                <a:lnTo>
                  <a:pt x="268224" y="521970"/>
                </a:lnTo>
                <a:cubicBezTo>
                  <a:pt x="128142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75432" y="4258055"/>
            <a:ext cx="6394703" cy="536447"/>
          </a:xfrm>
          <a:custGeom>
            <a:avLst/>
            <a:gdLst>
              <a:gd name="connsiteX0" fmla="*/ 14477 w 6394703"/>
              <a:gd name="connsiteY0" fmla="*/ 268223 h 536447"/>
              <a:gd name="connsiteX1" fmla="*/ 268223 w 6394703"/>
              <a:gd name="connsiteY1" fmla="*/ 14478 h 536447"/>
              <a:gd name="connsiteX2" fmla="*/ 6126479 w 6394703"/>
              <a:gd name="connsiteY2" fmla="*/ 14478 h 536447"/>
              <a:gd name="connsiteX3" fmla="*/ 6380225 w 6394703"/>
              <a:gd name="connsiteY3" fmla="*/ 268223 h 536447"/>
              <a:gd name="connsiteX4" fmla="*/ 6380225 w 6394703"/>
              <a:gd name="connsiteY4" fmla="*/ 268223 h 536447"/>
              <a:gd name="connsiteX5" fmla="*/ 6126479 w 6394703"/>
              <a:gd name="connsiteY5" fmla="*/ 521970 h 536447"/>
              <a:gd name="connsiteX6" fmla="*/ 268223 w 6394703"/>
              <a:gd name="connsiteY6" fmla="*/ 521970 h 536447"/>
              <a:gd name="connsiteX7" fmla="*/ 14477 w 6394703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394703" h="536447">
                <a:moveTo>
                  <a:pt x="14477" y="268223"/>
                </a:moveTo>
                <a:cubicBezTo>
                  <a:pt x="14477" y="128142"/>
                  <a:pt x="128142" y="14478"/>
                  <a:pt x="268223" y="14478"/>
                </a:cubicBezTo>
                <a:lnTo>
                  <a:pt x="6126479" y="14478"/>
                </a:lnTo>
                <a:cubicBezTo>
                  <a:pt x="6266561" y="14478"/>
                  <a:pt x="6380225" y="128142"/>
                  <a:pt x="6380225" y="268223"/>
                </a:cubicBezTo>
                <a:lnTo>
                  <a:pt x="6380225" y="268223"/>
                </a:lnTo>
                <a:cubicBezTo>
                  <a:pt x="6380225" y="408304"/>
                  <a:pt x="6266561" y="521970"/>
                  <a:pt x="6126479" y="521970"/>
                </a:cubicBezTo>
                <a:lnTo>
                  <a:pt x="268223" y="521970"/>
                </a:lnTo>
                <a:cubicBezTo>
                  <a:pt x="128142" y="521970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36975" y="3445763"/>
            <a:ext cx="6233159" cy="536448"/>
          </a:xfrm>
          <a:custGeom>
            <a:avLst/>
            <a:gdLst>
              <a:gd name="connsiteX0" fmla="*/ 14477 w 6233159"/>
              <a:gd name="connsiteY0" fmla="*/ 268224 h 536448"/>
              <a:gd name="connsiteX1" fmla="*/ 268224 w 6233159"/>
              <a:gd name="connsiteY1" fmla="*/ 14478 h 536448"/>
              <a:gd name="connsiteX2" fmla="*/ 5964936 w 6233159"/>
              <a:gd name="connsiteY2" fmla="*/ 14478 h 536448"/>
              <a:gd name="connsiteX3" fmla="*/ 6218681 w 6233159"/>
              <a:gd name="connsiteY3" fmla="*/ 268224 h 536448"/>
              <a:gd name="connsiteX4" fmla="*/ 6218681 w 6233159"/>
              <a:gd name="connsiteY4" fmla="*/ 268224 h 536448"/>
              <a:gd name="connsiteX5" fmla="*/ 5964936 w 6233159"/>
              <a:gd name="connsiteY5" fmla="*/ 521970 h 536448"/>
              <a:gd name="connsiteX6" fmla="*/ 268224 w 6233159"/>
              <a:gd name="connsiteY6" fmla="*/ 521970 h 536448"/>
              <a:gd name="connsiteX7" fmla="*/ 14477 w 6233159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33159" h="536448">
                <a:moveTo>
                  <a:pt x="14477" y="268224"/>
                </a:moveTo>
                <a:cubicBezTo>
                  <a:pt x="14477" y="128143"/>
                  <a:pt x="128143" y="14478"/>
                  <a:pt x="268224" y="14478"/>
                </a:cubicBezTo>
                <a:lnTo>
                  <a:pt x="5964936" y="14478"/>
                </a:lnTo>
                <a:cubicBezTo>
                  <a:pt x="6105017" y="14478"/>
                  <a:pt x="6218681" y="128143"/>
                  <a:pt x="6218681" y="268224"/>
                </a:cubicBezTo>
                <a:lnTo>
                  <a:pt x="6218681" y="268224"/>
                </a:lnTo>
                <a:cubicBezTo>
                  <a:pt x="6218681" y="408305"/>
                  <a:pt x="6105017" y="521970"/>
                  <a:pt x="5964936" y="521970"/>
                </a:cubicBezTo>
                <a:lnTo>
                  <a:pt x="268224" y="521970"/>
                </a:lnTo>
                <a:cubicBezTo>
                  <a:pt x="128143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32760" y="2577083"/>
            <a:ext cx="6245351" cy="536448"/>
          </a:xfrm>
          <a:custGeom>
            <a:avLst/>
            <a:gdLst>
              <a:gd name="connsiteX0" fmla="*/ 14477 w 6245351"/>
              <a:gd name="connsiteY0" fmla="*/ 268223 h 536448"/>
              <a:gd name="connsiteX1" fmla="*/ 268224 w 6245351"/>
              <a:gd name="connsiteY1" fmla="*/ 14477 h 536448"/>
              <a:gd name="connsiteX2" fmla="*/ 5977127 w 6245351"/>
              <a:gd name="connsiteY2" fmla="*/ 14477 h 536448"/>
              <a:gd name="connsiteX3" fmla="*/ 6230873 w 6245351"/>
              <a:gd name="connsiteY3" fmla="*/ 268223 h 536448"/>
              <a:gd name="connsiteX4" fmla="*/ 6230873 w 6245351"/>
              <a:gd name="connsiteY4" fmla="*/ 268223 h 536448"/>
              <a:gd name="connsiteX5" fmla="*/ 5977127 w 6245351"/>
              <a:gd name="connsiteY5" fmla="*/ 521970 h 536448"/>
              <a:gd name="connsiteX6" fmla="*/ 268224 w 6245351"/>
              <a:gd name="connsiteY6" fmla="*/ 521970 h 536448"/>
              <a:gd name="connsiteX7" fmla="*/ 14477 w 6245351"/>
              <a:gd name="connsiteY7" fmla="*/ 268223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45351" h="536448">
                <a:moveTo>
                  <a:pt x="14477" y="268223"/>
                </a:moveTo>
                <a:cubicBezTo>
                  <a:pt x="14477" y="128142"/>
                  <a:pt x="128142" y="14477"/>
                  <a:pt x="268224" y="14477"/>
                </a:cubicBezTo>
                <a:lnTo>
                  <a:pt x="5977127" y="14477"/>
                </a:lnTo>
                <a:cubicBezTo>
                  <a:pt x="6117335" y="14477"/>
                  <a:pt x="6230873" y="128142"/>
                  <a:pt x="6230873" y="268223"/>
                </a:cubicBezTo>
                <a:lnTo>
                  <a:pt x="6230873" y="268223"/>
                </a:lnTo>
                <a:cubicBezTo>
                  <a:pt x="6230873" y="408432"/>
                  <a:pt x="6117208" y="521970"/>
                  <a:pt x="5977127" y="521970"/>
                </a:cubicBezTo>
                <a:lnTo>
                  <a:pt x="268224" y="521970"/>
                </a:lnTo>
                <a:cubicBezTo>
                  <a:pt x="128142" y="521970"/>
                  <a:pt x="14477" y="408305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39339" y="1807464"/>
            <a:ext cx="6265164" cy="536447"/>
          </a:xfrm>
          <a:custGeom>
            <a:avLst/>
            <a:gdLst>
              <a:gd name="connsiteX0" fmla="*/ 14477 w 6265164"/>
              <a:gd name="connsiteY0" fmla="*/ 268223 h 536447"/>
              <a:gd name="connsiteX1" fmla="*/ 268224 w 6265164"/>
              <a:gd name="connsiteY1" fmla="*/ 14477 h 536447"/>
              <a:gd name="connsiteX2" fmla="*/ 5996940 w 6265164"/>
              <a:gd name="connsiteY2" fmla="*/ 14477 h 536447"/>
              <a:gd name="connsiteX3" fmla="*/ 6250686 w 6265164"/>
              <a:gd name="connsiteY3" fmla="*/ 268223 h 536447"/>
              <a:gd name="connsiteX4" fmla="*/ 6250686 w 6265164"/>
              <a:gd name="connsiteY4" fmla="*/ 268223 h 536447"/>
              <a:gd name="connsiteX5" fmla="*/ 5996940 w 6265164"/>
              <a:gd name="connsiteY5" fmla="*/ 521969 h 536447"/>
              <a:gd name="connsiteX6" fmla="*/ 268224 w 6265164"/>
              <a:gd name="connsiteY6" fmla="*/ 521969 h 536447"/>
              <a:gd name="connsiteX7" fmla="*/ 14477 w 6265164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65164" h="536447">
                <a:moveTo>
                  <a:pt x="14477" y="268223"/>
                </a:moveTo>
                <a:cubicBezTo>
                  <a:pt x="14477" y="128142"/>
                  <a:pt x="128142" y="14477"/>
                  <a:pt x="268224" y="14477"/>
                </a:cubicBezTo>
                <a:lnTo>
                  <a:pt x="5996940" y="14477"/>
                </a:lnTo>
                <a:cubicBezTo>
                  <a:pt x="6137020" y="14477"/>
                  <a:pt x="6250686" y="128142"/>
                  <a:pt x="6250686" y="268223"/>
                </a:cubicBezTo>
                <a:lnTo>
                  <a:pt x="6250686" y="268223"/>
                </a:lnTo>
                <a:cubicBezTo>
                  <a:pt x="6250686" y="408304"/>
                  <a:pt x="6137020" y="521969"/>
                  <a:pt x="5996940" y="521969"/>
                </a:cubicBezTo>
                <a:lnTo>
                  <a:pt x="268224" y="521969"/>
                </a:lnTo>
                <a:cubicBezTo>
                  <a:pt x="128142" y="521969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727947" y="1827276"/>
            <a:ext cx="531876" cy="449579"/>
          </a:xfrm>
          <a:custGeom>
            <a:avLst/>
            <a:gdLst>
              <a:gd name="connsiteX0" fmla="*/ 0 w 531876"/>
              <a:gd name="connsiteY0" fmla="*/ 0 h 449579"/>
              <a:gd name="connsiteX1" fmla="*/ 295783 w 531876"/>
              <a:gd name="connsiteY1" fmla="*/ 0 h 449579"/>
              <a:gd name="connsiteX2" fmla="*/ 531876 w 531876"/>
              <a:gd name="connsiteY2" fmla="*/ 224789 h 449579"/>
              <a:gd name="connsiteX3" fmla="*/ 295783 w 531876"/>
              <a:gd name="connsiteY3" fmla="*/ 449579 h 449579"/>
              <a:gd name="connsiteX4" fmla="*/ 0 w 531876"/>
              <a:gd name="connsiteY4" fmla="*/ 449579 h 449579"/>
              <a:gd name="connsiteX5" fmla="*/ 236093 w 531876"/>
              <a:gd name="connsiteY5" fmla="*/ 224789 h 449579"/>
              <a:gd name="connsiteX6" fmla="*/ 0 w 531876"/>
              <a:gd name="connsiteY6" fmla="*/ 0 h 449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1876" h="449579">
                <a:moveTo>
                  <a:pt x="0" y="0"/>
                </a:moveTo>
                <a:lnTo>
                  <a:pt x="295783" y="0"/>
                </a:lnTo>
                <a:lnTo>
                  <a:pt x="531876" y="224789"/>
                </a:lnTo>
                <a:lnTo>
                  <a:pt x="295783" y="449579"/>
                </a:lnTo>
                <a:lnTo>
                  <a:pt x="0" y="449579"/>
                </a:lnTo>
                <a:lnTo>
                  <a:pt x="236093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302495" y="1827276"/>
            <a:ext cx="533400" cy="449579"/>
          </a:xfrm>
          <a:custGeom>
            <a:avLst/>
            <a:gdLst>
              <a:gd name="connsiteX0" fmla="*/ 0 w 533400"/>
              <a:gd name="connsiteY0" fmla="*/ 0 h 449579"/>
              <a:gd name="connsiteX1" fmla="*/ 297307 w 533400"/>
              <a:gd name="connsiteY1" fmla="*/ 0 h 449579"/>
              <a:gd name="connsiteX2" fmla="*/ 533400 w 533400"/>
              <a:gd name="connsiteY2" fmla="*/ 224789 h 449579"/>
              <a:gd name="connsiteX3" fmla="*/ 297307 w 533400"/>
              <a:gd name="connsiteY3" fmla="*/ 449579 h 449579"/>
              <a:gd name="connsiteX4" fmla="*/ 0 w 533400"/>
              <a:gd name="connsiteY4" fmla="*/ 449579 h 449579"/>
              <a:gd name="connsiteX5" fmla="*/ 236093 w 533400"/>
              <a:gd name="connsiteY5" fmla="*/ 224789 h 449579"/>
              <a:gd name="connsiteX6" fmla="*/ 0 w 533400"/>
              <a:gd name="connsiteY6" fmla="*/ 0 h 449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79">
                <a:moveTo>
                  <a:pt x="0" y="0"/>
                </a:moveTo>
                <a:lnTo>
                  <a:pt x="297307" y="0"/>
                </a:lnTo>
                <a:lnTo>
                  <a:pt x="533400" y="224789"/>
                </a:lnTo>
                <a:lnTo>
                  <a:pt x="297307" y="449579"/>
                </a:lnTo>
                <a:lnTo>
                  <a:pt x="0" y="449579"/>
                </a:lnTo>
                <a:lnTo>
                  <a:pt x="236093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878568" y="1827276"/>
            <a:ext cx="533400" cy="449579"/>
          </a:xfrm>
          <a:custGeom>
            <a:avLst/>
            <a:gdLst>
              <a:gd name="connsiteX0" fmla="*/ 0 w 533400"/>
              <a:gd name="connsiteY0" fmla="*/ 0 h 449579"/>
              <a:gd name="connsiteX1" fmla="*/ 297306 w 533400"/>
              <a:gd name="connsiteY1" fmla="*/ 0 h 449579"/>
              <a:gd name="connsiteX2" fmla="*/ 533400 w 533400"/>
              <a:gd name="connsiteY2" fmla="*/ 224789 h 449579"/>
              <a:gd name="connsiteX3" fmla="*/ 297306 w 533400"/>
              <a:gd name="connsiteY3" fmla="*/ 449579 h 449579"/>
              <a:gd name="connsiteX4" fmla="*/ 0 w 533400"/>
              <a:gd name="connsiteY4" fmla="*/ 449579 h 449579"/>
              <a:gd name="connsiteX5" fmla="*/ 236092 w 533400"/>
              <a:gd name="connsiteY5" fmla="*/ 224789 h 449579"/>
              <a:gd name="connsiteX6" fmla="*/ 0 w 533400"/>
              <a:gd name="connsiteY6" fmla="*/ 0 h 449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79">
                <a:moveTo>
                  <a:pt x="0" y="0"/>
                </a:moveTo>
                <a:lnTo>
                  <a:pt x="297306" y="0"/>
                </a:lnTo>
                <a:lnTo>
                  <a:pt x="533400" y="224789"/>
                </a:lnTo>
                <a:lnTo>
                  <a:pt x="297306" y="449579"/>
                </a:lnTo>
                <a:lnTo>
                  <a:pt x="0" y="449579"/>
                </a:lnTo>
                <a:lnTo>
                  <a:pt x="236092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09700"/>
            <a:ext cx="3365500" cy="4953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86800" y="1790700"/>
            <a:ext cx="1816100" cy="571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665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27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本章授课内容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90800" y="51943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内存溢出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51200" y="43688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类型转换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16300" y="3556000"/>
            <a:ext cx="1143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运算符总结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13100" y="26924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位运算符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14600" y="1917700"/>
            <a:ext cx="1143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条件运算符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95300" y="406400"/>
            <a:ext cx="6959600" cy="213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927100" algn="l"/>
                <a:tab pos="12573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条件运算符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                <a:tab pos="927100" algn="l"/>
                <a:tab pos="1257300" algn="l"/>
              </a:tabLst>
            </a:pPr>
            <a:r>
              <a:rPr lang="en-US" altLang="zh-CN" dirty="0" smtClean="0"/>
              <a:t>	</a:t>
            </a: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条件运算符（？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: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），三元运算符</a:t>
            </a:r>
          </a:p>
          <a:p>
            <a:pPr>
              <a:lnSpc>
                <a:spcPts val="3700"/>
              </a:lnSpc>
              <a:tabLst>
                <a:tab pos="927100" algn="l"/>
                <a:tab pos="1257300" algn="l"/>
              </a:tabLst>
            </a:pPr>
            <a:r>
              <a:rPr lang="en-US" altLang="zh-CN" dirty="0" smtClean="0"/>
              <a:t>		</a:t>
            </a: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一般形式：操作数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？操作数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：操作数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</a:t>
            </a:r>
          </a:p>
          <a:p>
            <a:pPr>
              <a:lnSpc>
                <a:spcPts val="3700"/>
              </a:lnSpc>
              <a:tabLst>
                <a:tab pos="927100" algn="l"/>
                <a:tab pos="1257300" algn="l"/>
              </a:tabLst>
            </a:pPr>
            <a:r>
              <a:rPr lang="en-US" altLang="zh-CN" dirty="0" smtClean="0"/>
              <a:t>		</a:t>
            </a: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运算过程：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97100" y="2667000"/>
            <a:ext cx="165100" cy="138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1596" dirty="0" smtClean="0">
                <a:solidFill>
                  <a:srgbClr val="32628e"/>
                </a:solidFill>
                <a:latin typeface="Microsoft YaHei UI" pitchFamily="18" charset="0"/>
                <a:cs typeface="Microsoft YaHei UI" pitchFamily="18" charset="0"/>
              </a:rPr>
              <a:t>1.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1596" dirty="0" smtClean="0">
                <a:solidFill>
                  <a:srgbClr val="32628e"/>
                </a:solidFill>
                <a:latin typeface="Microsoft YaHei UI" pitchFamily="18" charset="0"/>
                <a:cs typeface="Microsoft YaHei UI" pitchFamily="18" charset="0"/>
              </a:rPr>
              <a:t>2.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596" dirty="0" smtClean="0">
                <a:solidFill>
                  <a:srgbClr val="32628e"/>
                </a:solidFill>
                <a:latin typeface="Microsoft YaHei UI" pitchFamily="18" charset="0"/>
                <a:cs typeface="Microsoft YaHei UI" pitchFamily="18" charset="0"/>
              </a:rPr>
              <a:t>3.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654300" y="2616200"/>
            <a:ext cx="6794500" cy="172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对操作数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求值。</a:t>
            </a:r>
          </a:p>
          <a:p>
            <a:pPr>
              <a:lnSpc>
                <a:spcPts val="3300"/>
              </a:lnSpc>
              <a:tabLst>
							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若操作数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的结果非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，则对操作数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求值（</a:t>
            </a:r>
            <a:r>
              <a:rPr lang="en-US" altLang="zh-CN" sz="2004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不需要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对操作数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进行求值），并将该值作为条件表达式的最终结果。</a:t>
            </a:r>
          </a:p>
          <a:p>
            <a:pPr>
              <a:lnSpc>
                <a:spcPts val="3300"/>
              </a:lnSpc>
              <a:tabLst>
							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若操作数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的结果为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，则</a:t>
            </a:r>
            <a:r>
              <a:rPr lang="en-US" altLang="zh-CN" sz="2004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只需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对操作数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求值（而</a:t>
            </a:r>
            <a:r>
              <a:rPr lang="en-US" altLang="zh-CN" sz="2004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不需要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对操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作数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进行求值），并将该值作为条件表达式的结果。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90700" y="4737100"/>
            <a:ext cx="9715500" cy="196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9563100" algn="l"/>
              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设有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b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4,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c;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试分析语句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&gt;b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?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: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b;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执</a:t>
            </a:r>
          </a:p>
          <a:p>
            <a:pPr>
              <a:lnSpc>
                <a:spcPts val="2800"/>
              </a:lnSpc>
              <a:tabLst>
                <a:tab pos="9563100" algn="l"/>
              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行后，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的值？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95631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430000" y="65024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1181100"/>
            <a:ext cx="31877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理解左值及右值。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1854200"/>
            <a:ext cx="8166100" cy="229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掌握运算符的种类、重点掌握运算符优先级。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熟悉各种运算符的功能及相关表达式的求值方法。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了解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sizeof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运算符。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了解表达式副作用。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4267200"/>
            <a:ext cx="7797800" cy="106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掌握显式类型转换的方法，了解隐式转换。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掌握溢出的计算方法，了解在什么情况下可能会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35100" y="5232400"/>
            <a:ext cx="17653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造成溢出。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本讲教学目标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415539" y="5085587"/>
            <a:ext cx="6188964" cy="536448"/>
          </a:xfrm>
          <a:custGeom>
            <a:avLst/>
            <a:gdLst>
              <a:gd name="connsiteX0" fmla="*/ 14477 w 6188964"/>
              <a:gd name="connsiteY0" fmla="*/ 268224 h 536448"/>
              <a:gd name="connsiteX1" fmla="*/ 268224 w 6188964"/>
              <a:gd name="connsiteY1" fmla="*/ 14478 h 536448"/>
              <a:gd name="connsiteX2" fmla="*/ 5920740 w 6188964"/>
              <a:gd name="connsiteY2" fmla="*/ 14478 h 536448"/>
              <a:gd name="connsiteX3" fmla="*/ 6174486 w 6188964"/>
              <a:gd name="connsiteY3" fmla="*/ 268224 h 536448"/>
              <a:gd name="connsiteX4" fmla="*/ 6174486 w 6188964"/>
              <a:gd name="connsiteY4" fmla="*/ 268224 h 536448"/>
              <a:gd name="connsiteX5" fmla="*/ 5920740 w 6188964"/>
              <a:gd name="connsiteY5" fmla="*/ 521970 h 536448"/>
              <a:gd name="connsiteX6" fmla="*/ 268224 w 6188964"/>
              <a:gd name="connsiteY6" fmla="*/ 521970 h 536448"/>
              <a:gd name="connsiteX7" fmla="*/ 14477 w 6188964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188964" h="536448">
                <a:moveTo>
                  <a:pt x="14477" y="268224"/>
                </a:moveTo>
                <a:cubicBezTo>
                  <a:pt x="14477" y="128143"/>
                  <a:pt x="128142" y="14478"/>
                  <a:pt x="268224" y="14478"/>
                </a:cubicBezTo>
                <a:lnTo>
                  <a:pt x="5920740" y="14478"/>
                </a:lnTo>
                <a:cubicBezTo>
                  <a:pt x="6060820" y="14478"/>
                  <a:pt x="6174486" y="128143"/>
                  <a:pt x="6174486" y="268224"/>
                </a:cubicBezTo>
                <a:lnTo>
                  <a:pt x="6174486" y="268224"/>
                </a:lnTo>
                <a:cubicBezTo>
                  <a:pt x="6174486" y="408305"/>
                  <a:pt x="6060820" y="521970"/>
                  <a:pt x="5920740" y="521970"/>
                </a:cubicBezTo>
                <a:lnTo>
                  <a:pt x="268224" y="521970"/>
                </a:lnTo>
                <a:cubicBezTo>
                  <a:pt x="128142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75432" y="4258055"/>
            <a:ext cx="6394703" cy="536447"/>
          </a:xfrm>
          <a:custGeom>
            <a:avLst/>
            <a:gdLst>
              <a:gd name="connsiteX0" fmla="*/ 14477 w 6394703"/>
              <a:gd name="connsiteY0" fmla="*/ 268223 h 536447"/>
              <a:gd name="connsiteX1" fmla="*/ 268223 w 6394703"/>
              <a:gd name="connsiteY1" fmla="*/ 14478 h 536447"/>
              <a:gd name="connsiteX2" fmla="*/ 6126479 w 6394703"/>
              <a:gd name="connsiteY2" fmla="*/ 14478 h 536447"/>
              <a:gd name="connsiteX3" fmla="*/ 6380225 w 6394703"/>
              <a:gd name="connsiteY3" fmla="*/ 268223 h 536447"/>
              <a:gd name="connsiteX4" fmla="*/ 6380225 w 6394703"/>
              <a:gd name="connsiteY4" fmla="*/ 268223 h 536447"/>
              <a:gd name="connsiteX5" fmla="*/ 6126479 w 6394703"/>
              <a:gd name="connsiteY5" fmla="*/ 521970 h 536447"/>
              <a:gd name="connsiteX6" fmla="*/ 268223 w 6394703"/>
              <a:gd name="connsiteY6" fmla="*/ 521970 h 536447"/>
              <a:gd name="connsiteX7" fmla="*/ 14477 w 6394703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394703" h="536447">
                <a:moveTo>
                  <a:pt x="14477" y="268223"/>
                </a:moveTo>
                <a:cubicBezTo>
                  <a:pt x="14477" y="128142"/>
                  <a:pt x="128142" y="14478"/>
                  <a:pt x="268223" y="14478"/>
                </a:cubicBezTo>
                <a:lnTo>
                  <a:pt x="6126479" y="14478"/>
                </a:lnTo>
                <a:cubicBezTo>
                  <a:pt x="6266561" y="14478"/>
                  <a:pt x="6380225" y="128142"/>
                  <a:pt x="6380225" y="268223"/>
                </a:cubicBezTo>
                <a:lnTo>
                  <a:pt x="6380225" y="268223"/>
                </a:lnTo>
                <a:cubicBezTo>
                  <a:pt x="6380225" y="408304"/>
                  <a:pt x="6266561" y="521970"/>
                  <a:pt x="6126479" y="521970"/>
                </a:cubicBezTo>
                <a:lnTo>
                  <a:pt x="268223" y="521970"/>
                </a:lnTo>
                <a:cubicBezTo>
                  <a:pt x="128142" y="521970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36975" y="3445763"/>
            <a:ext cx="6233159" cy="536448"/>
          </a:xfrm>
          <a:custGeom>
            <a:avLst/>
            <a:gdLst>
              <a:gd name="connsiteX0" fmla="*/ 14477 w 6233159"/>
              <a:gd name="connsiteY0" fmla="*/ 268224 h 536448"/>
              <a:gd name="connsiteX1" fmla="*/ 268224 w 6233159"/>
              <a:gd name="connsiteY1" fmla="*/ 14478 h 536448"/>
              <a:gd name="connsiteX2" fmla="*/ 5964936 w 6233159"/>
              <a:gd name="connsiteY2" fmla="*/ 14478 h 536448"/>
              <a:gd name="connsiteX3" fmla="*/ 6218681 w 6233159"/>
              <a:gd name="connsiteY3" fmla="*/ 268224 h 536448"/>
              <a:gd name="connsiteX4" fmla="*/ 6218681 w 6233159"/>
              <a:gd name="connsiteY4" fmla="*/ 268224 h 536448"/>
              <a:gd name="connsiteX5" fmla="*/ 5964936 w 6233159"/>
              <a:gd name="connsiteY5" fmla="*/ 521970 h 536448"/>
              <a:gd name="connsiteX6" fmla="*/ 268224 w 6233159"/>
              <a:gd name="connsiteY6" fmla="*/ 521970 h 536448"/>
              <a:gd name="connsiteX7" fmla="*/ 14477 w 6233159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33159" h="536448">
                <a:moveTo>
                  <a:pt x="14477" y="268224"/>
                </a:moveTo>
                <a:cubicBezTo>
                  <a:pt x="14477" y="128143"/>
                  <a:pt x="128143" y="14478"/>
                  <a:pt x="268224" y="14478"/>
                </a:cubicBezTo>
                <a:lnTo>
                  <a:pt x="5964936" y="14478"/>
                </a:lnTo>
                <a:cubicBezTo>
                  <a:pt x="6105017" y="14478"/>
                  <a:pt x="6218681" y="128143"/>
                  <a:pt x="6218681" y="268224"/>
                </a:cubicBezTo>
                <a:lnTo>
                  <a:pt x="6218681" y="268224"/>
                </a:lnTo>
                <a:cubicBezTo>
                  <a:pt x="6218681" y="408305"/>
                  <a:pt x="6105017" y="521970"/>
                  <a:pt x="5964936" y="521970"/>
                </a:cubicBezTo>
                <a:lnTo>
                  <a:pt x="268224" y="521970"/>
                </a:lnTo>
                <a:cubicBezTo>
                  <a:pt x="128143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32760" y="2577083"/>
            <a:ext cx="6245351" cy="536448"/>
          </a:xfrm>
          <a:custGeom>
            <a:avLst/>
            <a:gdLst>
              <a:gd name="connsiteX0" fmla="*/ 14477 w 6245351"/>
              <a:gd name="connsiteY0" fmla="*/ 268223 h 536448"/>
              <a:gd name="connsiteX1" fmla="*/ 268224 w 6245351"/>
              <a:gd name="connsiteY1" fmla="*/ 14477 h 536448"/>
              <a:gd name="connsiteX2" fmla="*/ 5977127 w 6245351"/>
              <a:gd name="connsiteY2" fmla="*/ 14477 h 536448"/>
              <a:gd name="connsiteX3" fmla="*/ 6230873 w 6245351"/>
              <a:gd name="connsiteY3" fmla="*/ 268223 h 536448"/>
              <a:gd name="connsiteX4" fmla="*/ 6230873 w 6245351"/>
              <a:gd name="connsiteY4" fmla="*/ 268223 h 536448"/>
              <a:gd name="connsiteX5" fmla="*/ 5977127 w 6245351"/>
              <a:gd name="connsiteY5" fmla="*/ 521970 h 536448"/>
              <a:gd name="connsiteX6" fmla="*/ 268224 w 6245351"/>
              <a:gd name="connsiteY6" fmla="*/ 521970 h 536448"/>
              <a:gd name="connsiteX7" fmla="*/ 14477 w 6245351"/>
              <a:gd name="connsiteY7" fmla="*/ 268223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45351" h="536448">
                <a:moveTo>
                  <a:pt x="14477" y="268223"/>
                </a:moveTo>
                <a:cubicBezTo>
                  <a:pt x="14477" y="128142"/>
                  <a:pt x="128142" y="14477"/>
                  <a:pt x="268224" y="14477"/>
                </a:cubicBezTo>
                <a:lnTo>
                  <a:pt x="5977127" y="14477"/>
                </a:lnTo>
                <a:cubicBezTo>
                  <a:pt x="6117335" y="14477"/>
                  <a:pt x="6230873" y="128142"/>
                  <a:pt x="6230873" y="268223"/>
                </a:cubicBezTo>
                <a:lnTo>
                  <a:pt x="6230873" y="268223"/>
                </a:lnTo>
                <a:cubicBezTo>
                  <a:pt x="6230873" y="408432"/>
                  <a:pt x="6117208" y="521970"/>
                  <a:pt x="5977127" y="521970"/>
                </a:cubicBezTo>
                <a:lnTo>
                  <a:pt x="268224" y="521970"/>
                </a:lnTo>
                <a:cubicBezTo>
                  <a:pt x="128142" y="521970"/>
                  <a:pt x="14477" y="408305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39339" y="1807464"/>
            <a:ext cx="6265164" cy="536447"/>
          </a:xfrm>
          <a:custGeom>
            <a:avLst/>
            <a:gdLst>
              <a:gd name="connsiteX0" fmla="*/ 14477 w 6265164"/>
              <a:gd name="connsiteY0" fmla="*/ 268223 h 536447"/>
              <a:gd name="connsiteX1" fmla="*/ 268224 w 6265164"/>
              <a:gd name="connsiteY1" fmla="*/ 14477 h 536447"/>
              <a:gd name="connsiteX2" fmla="*/ 5996940 w 6265164"/>
              <a:gd name="connsiteY2" fmla="*/ 14477 h 536447"/>
              <a:gd name="connsiteX3" fmla="*/ 6250686 w 6265164"/>
              <a:gd name="connsiteY3" fmla="*/ 268223 h 536447"/>
              <a:gd name="connsiteX4" fmla="*/ 6250686 w 6265164"/>
              <a:gd name="connsiteY4" fmla="*/ 268223 h 536447"/>
              <a:gd name="connsiteX5" fmla="*/ 5996940 w 6265164"/>
              <a:gd name="connsiteY5" fmla="*/ 521969 h 536447"/>
              <a:gd name="connsiteX6" fmla="*/ 268224 w 6265164"/>
              <a:gd name="connsiteY6" fmla="*/ 521969 h 536447"/>
              <a:gd name="connsiteX7" fmla="*/ 14477 w 6265164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65164" h="536447">
                <a:moveTo>
                  <a:pt x="14477" y="268223"/>
                </a:moveTo>
                <a:cubicBezTo>
                  <a:pt x="14477" y="128142"/>
                  <a:pt x="128142" y="14477"/>
                  <a:pt x="268224" y="14477"/>
                </a:cubicBezTo>
                <a:lnTo>
                  <a:pt x="5996940" y="14477"/>
                </a:lnTo>
                <a:cubicBezTo>
                  <a:pt x="6137020" y="14477"/>
                  <a:pt x="6250686" y="128142"/>
                  <a:pt x="6250686" y="268223"/>
                </a:cubicBezTo>
                <a:lnTo>
                  <a:pt x="6250686" y="268223"/>
                </a:lnTo>
                <a:cubicBezTo>
                  <a:pt x="6250686" y="408304"/>
                  <a:pt x="6137020" y="521969"/>
                  <a:pt x="5996940" y="521969"/>
                </a:cubicBezTo>
                <a:lnTo>
                  <a:pt x="268224" y="521969"/>
                </a:lnTo>
                <a:cubicBezTo>
                  <a:pt x="128142" y="521969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302495" y="2610611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7 w 533400"/>
              <a:gd name="connsiteY1" fmla="*/ 0 h 449580"/>
              <a:gd name="connsiteX2" fmla="*/ 533400 w 533400"/>
              <a:gd name="connsiteY2" fmla="*/ 224789 h 449580"/>
              <a:gd name="connsiteX3" fmla="*/ 297307 w 533400"/>
              <a:gd name="connsiteY3" fmla="*/ 449580 h 449580"/>
              <a:gd name="connsiteX4" fmla="*/ 0 w 533400"/>
              <a:gd name="connsiteY4" fmla="*/ 449580 h 449580"/>
              <a:gd name="connsiteX5" fmla="*/ 236093 w 533400"/>
              <a:gd name="connsiteY5" fmla="*/ 224789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7" y="0"/>
                </a:lnTo>
                <a:lnTo>
                  <a:pt x="533400" y="224789"/>
                </a:lnTo>
                <a:lnTo>
                  <a:pt x="297307" y="449580"/>
                </a:lnTo>
                <a:lnTo>
                  <a:pt x="0" y="449580"/>
                </a:lnTo>
                <a:lnTo>
                  <a:pt x="236093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878568" y="2610611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6 w 533400"/>
              <a:gd name="connsiteY1" fmla="*/ 0 h 449580"/>
              <a:gd name="connsiteX2" fmla="*/ 533400 w 533400"/>
              <a:gd name="connsiteY2" fmla="*/ 224789 h 449580"/>
              <a:gd name="connsiteX3" fmla="*/ 297306 w 533400"/>
              <a:gd name="connsiteY3" fmla="*/ 449580 h 449580"/>
              <a:gd name="connsiteX4" fmla="*/ 0 w 533400"/>
              <a:gd name="connsiteY4" fmla="*/ 449580 h 449580"/>
              <a:gd name="connsiteX5" fmla="*/ 236092 w 533400"/>
              <a:gd name="connsiteY5" fmla="*/ 224789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6" y="0"/>
                </a:lnTo>
                <a:lnTo>
                  <a:pt x="533400" y="224789"/>
                </a:lnTo>
                <a:lnTo>
                  <a:pt x="297306" y="449580"/>
                </a:lnTo>
                <a:lnTo>
                  <a:pt x="0" y="449580"/>
                </a:lnTo>
                <a:lnTo>
                  <a:pt x="236092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454640" y="2610611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6 w 533400"/>
              <a:gd name="connsiteY1" fmla="*/ 0 h 449580"/>
              <a:gd name="connsiteX2" fmla="*/ 533400 w 533400"/>
              <a:gd name="connsiteY2" fmla="*/ 224789 h 449580"/>
              <a:gd name="connsiteX3" fmla="*/ 297306 w 533400"/>
              <a:gd name="connsiteY3" fmla="*/ 449580 h 449580"/>
              <a:gd name="connsiteX4" fmla="*/ 0 w 533400"/>
              <a:gd name="connsiteY4" fmla="*/ 449580 h 449580"/>
              <a:gd name="connsiteX5" fmla="*/ 236092 w 533400"/>
              <a:gd name="connsiteY5" fmla="*/ 224789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6" y="0"/>
                </a:lnTo>
                <a:lnTo>
                  <a:pt x="533400" y="224789"/>
                </a:lnTo>
                <a:lnTo>
                  <a:pt x="297306" y="449580"/>
                </a:lnTo>
                <a:lnTo>
                  <a:pt x="0" y="449580"/>
                </a:lnTo>
                <a:lnTo>
                  <a:pt x="236092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09700"/>
            <a:ext cx="3365500" cy="4953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58300" y="2578100"/>
            <a:ext cx="1816100" cy="571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29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本章授课内容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90800" y="51943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内存溢出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51200" y="43688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类型转换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16300" y="3556000"/>
            <a:ext cx="1143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运算符总结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13100" y="26924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位运算符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14600" y="1917700"/>
            <a:ext cx="1143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条件运算符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44900" y="4711700"/>
            <a:ext cx="3911600" cy="1638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95300" y="368300"/>
            <a:ext cx="3657600" cy="107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10795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位运算操作运算符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000"/>
              </a:lnSpc>
              <a:tabLst>
                <a:tab pos="1079500" algn="l"/>
              </a:tabLst>
            </a:pPr>
            <a:r>
              <a:rPr lang="en-US" altLang="zh-CN" dirty="0" smtClean="0"/>
              <a:t>	</a:t>
            </a: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位运算符：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05000" y="1562100"/>
            <a:ext cx="1143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920" dirty="0" smtClean="0">
                <a:solidFill>
                  <a:srgbClr val="39527b"/>
                </a:solidFill>
                <a:latin typeface="Corbel" pitchFamily="18" charset="0"/>
                <a:cs typeface="Corbel" pitchFamily="18" charset="0"/>
              </a:rPr>
              <a:t>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84400" y="1435100"/>
            <a:ext cx="73660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b="1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位与</a:t>
            </a:r>
            <a:r>
              <a:rPr lang="en-US" altLang="zh-CN" sz="2400" b="1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(&amp;)</a:t>
            </a:r>
            <a:r>
              <a:rPr lang="en-US" altLang="zh-CN" sz="2400" b="1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、位或</a:t>
            </a:r>
            <a:r>
              <a:rPr lang="en-US" altLang="zh-CN" sz="2400" b="1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(|)</a:t>
            </a:r>
            <a:r>
              <a:rPr lang="en-US" altLang="zh-CN" sz="2400" b="1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、位非</a:t>
            </a:r>
            <a:r>
              <a:rPr lang="en-US" altLang="zh-CN" sz="2400" b="1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(~)</a:t>
            </a:r>
            <a:r>
              <a:rPr lang="en-US" altLang="zh-CN" sz="2400" b="1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、位异或</a:t>
            </a:r>
            <a:r>
              <a:rPr lang="en-US" altLang="zh-CN" sz="2400" b="1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(^)</a:t>
            </a:r>
            <a:r>
              <a:rPr lang="en-US" altLang="zh-CN" sz="2400" b="1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、左移</a:t>
            </a:r>
            <a:r>
              <a:rPr lang="en-US" altLang="zh-CN" sz="2400" b="1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(&lt;&lt;)</a:t>
            </a:r>
            <a:r>
              <a:rPr lang="en-US" altLang="zh-CN" sz="2400" b="1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右</a:t>
            </a:r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2400" b="1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移</a:t>
            </a:r>
            <a:r>
              <a:rPr lang="en-US" altLang="zh-CN" sz="2400" b="1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(&gt;&gt;)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74800" y="2311400"/>
            <a:ext cx="15748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~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运算符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05000" y="2921000"/>
            <a:ext cx="1143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920" dirty="0" smtClean="0">
                <a:solidFill>
                  <a:srgbClr val="404040"/>
                </a:solidFill>
                <a:latin typeface="Corbel" pitchFamily="18" charset="0"/>
                <a:cs typeface="Corbel" pitchFamily="18" charset="0"/>
              </a:rPr>
              <a:t>–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920" dirty="0" smtClean="0">
                <a:solidFill>
                  <a:srgbClr val="404040"/>
                </a:solidFill>
                <a:latin typeface="Corbel" pitchFamily="18" charset="0"/>
                <a:cs typeface="Corbel" pitchFamily="18" charset="0"/>
              </a:rPr>
              <a:t>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84400" y="2794000"/>
            <a:ext cx="54864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一般形式：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~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操作数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作用：将操作数的二进制表示逐位取反。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74800" y="3962400"/>
            <a:ext cx="9931400" cy="276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203200" algn="l"/>
                <a:tab pos="97790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设有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short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0x0FA4,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y;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，请分析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~x;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执行</a:t>
            </a:r>
          </a:p>
          <a:p>
            <a:pPr>
              <a:lnSpc>
                <a:spcPts val="3000"/>
              </a:lnSpc>
              <a:tabLst>
                <a:tab pos="203200" algn="l"/>
                <a:tab pos="9779000" algn="l"/>
              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后，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的值？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203200" algn="l"/>
                <a:tab pos="97790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30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95300" y="342900"/>
            <a:ext cx="36576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位运算操作运算符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17600" y="1079500"/>
            <a:ext cx="7061200" cy="147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330200" algn="l"/>
              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&amp;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运算符一般形式：操作数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1&amp;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操作数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</a:t>
            </a:r>
          </a:p>
          <a:p>
            <a:pPr>
              <a:lnSpc>
                <a:spcPts val="3100"/>
              </a:lnSpc>
              <a:tabLst>
                <a:tab pos="330200" algn="l"/>
              </a:tabLst>
            </a:pPr>
            <a:r>
              <a:rPr lang="en-US" altLang="zh-CN" dirty="0" smtClean="0"/>
              <a:t>	</a:t>
            </a:r>
            <a:r>
              <a:rPr lang="en-US" altLang="zh-CN" sz="1922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对操作数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和操作数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的二进制数，进行</a:t>
            </a:r>
            <a:r>
              <a:rPr lang="en-US" altLang="zh-CN" sz="2402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按位求与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                <a:tab pos="330200" algn="l"/>
              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|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运算符一般形式：操作数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1|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操作数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47800" y="2654300"/>
            <a:ext cx="1143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920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39900" y="2527300"/>
            <a:ext cx="64516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对操作数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和操作数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的二进制数，进行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按位求或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17600" y="3086100"/>
            <a:ext cx="7366000" cy="86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330200" algn="l"/>
              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^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运算符一般形式：操作数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1^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操作数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</a:t>
            </a:r>
          </a:p>
          <a:p>
            <a:pPr>
              <a:lnSpc>
                <a:spcPts val="3100"/>
              </a:lnSpc>
              <a:tabLst>
                <a:tab pos="330200" algn="l"/>
              </a:tabLst>
            </a:pPr>
            <a:r>
              <a:rPr lang="en-US" altLang="zh-CN" dirty="0" smtClean="0"/>
              <a:t>	</a:t>
            </a:r>
            <a:r>
              <a:rPr lang="en-US" altLang="zh-CN" sz="1920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对操作数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和操作数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的二进制数，进行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按位求异或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82700" y="4318000"/>
            <a:ext cx="10210800" cy="240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10083800" algn="l"/>
              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设有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4,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z;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，请分析语句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z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&amp;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y;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执行后，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z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的值？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10083800" algn="l"/>
              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设有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0xF4AB,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0x1AFC,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z;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，请分析语句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z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|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y;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执行后，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z</a:t>
            </a:r>
          </a:p>
          <a:p>
            <a:pPr>
              <a:lnSpc>
                <a:spcPts val="2400"/>
              </a:lnSpc>
              <a:tabLst>
                <a:tab pos="10083800" algn="l"/>
              </a:tabLst>
            </a:pPr>
            <a:r>
              <a:rPr lang="en-US" altLang="zh-CN" sz="20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的值？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10083800" algn="l"/>
              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设有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0xF4AB,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0x1AFC,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z;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，请分析语句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z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^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y;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执行后，</a:t>
            </a:r>
          </a:p>
          <a:p>
            <a:pPr>
              <a:lnSpc>
                <a:spcPts val="2400"/>
              </a:lnSpc>
              <a:tabLst>
                <a:tab pos="10083800" algn="l"/>
              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z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的值？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100838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839200" y="1041400"/>
            <a:ext cx="1308100" cy="152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同</a:t>
            </a:r>
            <a:r>
              <a:rPr lang="en-US" altLang="zh-CN" sz="3204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  <a:r>
              <a:rPr lang="en-US" altLang="zh-CN" sz="3204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为</a:t>
            </a:r>
            <a:r>
              <a:rPr lang="en-US" altLang="zh-CN" sz="3204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800"/>
              </a:lnSpc>
              <a:tabLst>
							</a:tabLst>
            </a:pPr>
            <a:r>
              <a:rPr lang="en-US" altLang="zh-CN" sz="3204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同</a:t>
            </a:r>
            <a:r>
              <a:rPr lang="en-US" altLang="zh-CN" sz="3204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  <a:r>
              <a:rPr lang="en-US" altLang="zh-CN" sz="3204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为</a:t>
            </a:r>
            <a:r>
              <a:rPr lang="en-US" altLang="zh-CN" sz="3204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813800" y="3035300"/>
            <a:ext cx="18669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相同为</a:t>
            </a:r>
            <a:r>
              <a:rPr lang="en-US" altLang="zh-CN" sz="3204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  <a:r>
              <a:rPr lang="en-US" altLang="zh-CN" sz="3204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，</a:t>
            </a:r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3206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不同为</a:t>
            </a:r>
            <a:r>
              <a:rPr lang="en-US" altLang="zh-CN" sz="3206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36576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位运算操作运算符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58900" y="965200"/>
            <a:ext cx="66929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&lt;&lt;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运算符一般形式：操作数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1&lt;&lt;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操作数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89100" y="1498600"/>
            <a:ext cx="58166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对操作数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每一位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都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向左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移动操作数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位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58900" y="2133600"/>
            <a:ext cx="13081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24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注意：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89100" y="2679700"/>
            <a:ext cx="64262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以上操作的操作数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和操作数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应为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整数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类型；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89100" y="3238500"/>
            <a:ext cx="74676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运算数的各二进位全部左移操作数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指定值的位数，移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68500" y="3568700"/>
            <a:ext cx="47498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到边界之外的位被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丢弃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，低位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补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；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89100" y="4140200"/>
            <a:ext cx="7950200" cy="95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如操作数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是负数，则移位运算符的结果是未定义的；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							</a:tabLst>
            </a:pPr>
            <a:r>
              <a:rPr lang="en-US" altLang="zh-CN" sz="1922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如操作数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的值大于或等于转换后左操作数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数值的位数，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68500" y="5003800"/>
            <a:ext cx="48768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则移位运算符的结果也是未定义的。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66900" y="1905000"/>
            <a:ext cx="7759700" cy="4127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66500" y="6502400"/>
            <a:ext cx="127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36576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位运算操作运算符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82700" y="1028700"/>
            <a:ext cx="86106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设有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short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0xE4AB,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y;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，请分析语句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&lt;&lt;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11300" y="1409700"/>
            <a:ext cx="36068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3;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执行后，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的值？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2679700"/>
            <a:ext cx="7315200" cy="3962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36576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位运算操作运算符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82700" y="889000"/>
            <a:ext cx="88392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24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设有char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‘a’,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y;，请分析语句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&lt;&lt;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4;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执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11300" y="1270000"/>
            <a:ext cx="24257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行后，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的值？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82700" y="1879600"/>
            <a:ext cx="90424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设有char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‘a’;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y;，请分析语句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&lt;&lt;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4;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11300" y="2273300"/>
            <a:ext cx="27813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执行后，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的值？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65300" y="1612900"/>
            <a:ext cx="7721600" cy="4495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665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36576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位运算操作运算符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965200"/>
            <a:ext cx="89662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4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设有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0xFAFF;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char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y;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请分析语句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&lt;&lt;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35100" y="1346200"/>
            <a:ext cx="26670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执行后，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的值？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36576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位运算操作运算符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58900" y="1257300"/>
            <a:ext cx="66929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&gt;&gt;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运算符一般形式：操作数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1&gt;&gt;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操作数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89100" y="1879600"/>
            <a:ext cx="58166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对操作数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每一位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都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向右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移动操作数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位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58900" y="2984500"/>
            <a:ext cx="13081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24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注意：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89100" y="3606800"/>
            <a:ext cx="85598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若操作数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为无符号整型数（或带符号的非负数）时，操作数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68500" y="3949700"/>
            <a:ext cx="76708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的各二进制位右移操作数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指定的位数，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高位补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。如：将</a:t>
            </a:r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(0100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0110)b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右移两位将得到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(0001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0001)b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。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95300" y="393700"/>
            <a:ext cx="9448800" cy="177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1193800" algn="l"/>
                <a:tab pos="14732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位运算操作运算符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000"/>
              </a:lnSpc>
              <a:tabLst>
                <a:tab pos="1193800" algn="l"/>
                <a:tab pos="1473200" algn="l"/>
              </a:tabLst>
            </a:pPr>
            <a:r>
              <a:rPr lang="en-US" altLang="zh-CN" dirty="0" smtClean="0"/>
              <a:t>	</a:t>
            </a:r>
            <a:r>
              <a:rPr lang="en-US" altLang="zh-CN" sz="1922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若操作数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为带符号的负数时，操作数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的各二进制位右移操</a:t>
            </a:r>
          </a:p>
          <a:p>
            <a:pPr>
              <a:lnSpc>
                <a:spcPts val="2500"/>
              </a:lnSpc>
              <a:tabLst>
                <a:tab pos="1193800" algn="l"/>
                <a:tab pos="14732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作数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指定的位数：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20900" y="2425700"/>
            <a:ext cx="63500" cy="149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596" dirty="0" smtClean="0">
                <a:solidFill>
                  <a:srgbClr val="32628e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							</a:tabLst>
            </a:pPr>
            <a:r>
              <a:rPr lang="en-US" altLang="zh-CN" sz="1598" dirty="0" smtClean="0">
                <a:solidFill>
                  <a:srgbClr val="32628e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596" dirty="0" smtClean="0">
                <a:solidFill>
                  <a:srgbClr val="32628e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349500" y="2336800"/>
            <a:ext cx="6565900" cy="160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有的在高位补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，此时将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(1000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0110)</a:t>
            </a:r>
            <a:r>
              <a:rPr lang="en-US" altLang="zh-CN" sz="2004" dirty="0" smtClean="0">
                <a:solidFill>
                  <a:srgbClr val="404040"/>
                </a:solidFill>
                <a:latin typeface="Wingdings" pitchFamily="18" charset="0"/>
                <a:cs typeface="Wingdings" pitchFamily="18" charset="0"/>
              </a:rPr>
              <a:t>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(0010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0001)b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20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有的将操作数</a:t>
            </a:r>
            <a:r>
              <a:rPr lang="en-US" altLang="zh-CN" sz="20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  <a:r>
              <a:rPr lang="en-US" altLang="zh-CN" sz="20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移出的低位移入高位，此时将</a:t>
            </a:r>
            <a:r>
              <a:rPr lang="en-US" altLang="zh-CN" sz="20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(1000</a:t>
            </a:r>
            <a:r>
              <a:rPr lang="en-US" altLang="zh-CN" sz="20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0110)b</a:t>
            </a:r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2004" dirty="0" smtClean="0">
                <a:solidFill>
                  <a:srgbClr val="404040"/>
                </a:solidFill>
                <a:latin typeface="Wingdings" pitchFamily="18" charset="0"/>
                <a:cs typeface="Wingdings" pitchFamily="18" charset="0"/>
              </a:rPr>
              <a:t>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(10100001)b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含有对带符号的负数进行右移的程序是不可移植的。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89100" y="4152900"/>
            <a:ext cx="9817100" cy="2578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79400" algn="l"/>
                <a:tab pos="9677400" algn="l"/>
              </a:tabLst>
            </a:pPr>
            <a:r>
              <a:rPr lang="en-US" altLang="zh-CN" sz="1922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如操作数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是负数，则移位运算符的结果是未定义的；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279400" algn="l"/>
                <a:tab pos="9677400" algn="l"/>
              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如操作数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的值大于或等于转换后左操作数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数值的位数，则</a:t>
            </a:r>
          </a:p>
          <a:p>
            <a:pPr>
              <a:lnSpc>
                <a:spcPts val="2500"/>
              </a:lnSpc>
              <a:tabLst>
                <a:tab pos="279400" algn="l"/>
                <a:tab pos="96774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移位运算符的结果也是未定义的。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279400" algn="l"/>
                <a:tab pos="96774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37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89100" y="1828800"/>
            <a:ext cx="7797800" cy="4508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36576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位运算操作运算符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82700" y="1054100"/>
            <a:ext cx="86614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24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设有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unsigned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0XFAFF,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y;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，请分析语句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11300" y="1435100"/>
            <a:ext cx="3873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&gt;&gt;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3;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执行后，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的值。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415539" y="5085587"/>
            <a:ext cx="6188964" cy="536448"/>
          </a:xfrm>
          <a:custGeom>
            <a:avLst/>
            <a:gdLst>
              <a:gd name="connsiteX0" fmla="*/ 14477 w 6188964"/>
              <a:gd name="connsiteY0" fmla="*/ 268224 h 536448"/>
              <a:gd name="connsiteX1" fmla="*/ 268224 w 6188964"/>
              <a:gd name="connsiteY1" fmla="*/ 14478 h 536448"/>
              <a:gd name="connsiteX2" fmla="*/ 5920740 w 6188964"/>
              <a:gd name="connsiteY2" fmla="*/ 14478 h 536448"/>
              <a:gd name="connsiteX3" fmla="*/ 6174486 w 6188964"/>
              <a:gd name="connsiteY3" fmla="*/ 268224 h 536448"/>
              <a:gd name="connsiteX4" fmla="*/ 6174486 w 6188964"/>
              <a:gd name="connsiteY4" fmla="*/ 268224 h 536448"/>
              <a:gd name="connsiteX5" fmla="*/ 5920740 w 6188964"/>
              <a:gd name="connsiteY5" fmla="*/ 521970 h 536448"/>
              <a:gd name="connsiteX6" fmla="*/ 268224 w 6188964"/>
              <a:gd name="connsiteY6" fmla="*/ 521970 h 536448"/>
              <a:gd name="connsiteX7" fmla="*/ 14477 w 6188964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188964" h="536448">
                <a:moveTo>
                  <a:pt x="14477" y="268224"/>
                </a:moveTo>
                <a:cubicBezTo>
                  <a:pt x="14477" y="128143"/>
                  <a:pt x="128142" y="14478"/>
                  <a:pt x="268224" y="14478"/>
                </a:cubicBezTo>
                <a:lnTo>
                  <a:pt x="5920740" y="14478"/>
                </a:lnTo>
                <a:cubicBezTo>
                  <a:pt x="6060820" y="14478"/>
                  <a:pt x="6174486" y="128143"/>
                  <a:pt x="6174486" y="268224"/>
                </a:cubicBezTo>
                <a:lnTo>
                  <a:pt x="6174486" y="268224"/>
                </a:lnTo>
                <a:cubicBezTo>
                  <a:pt x="6174486" y="408305"/>
                  <a:pt x="6060820" y="521970"/>
                  <a:pt x="5920740" y="521970"/>
                </a:cubicBezTo>
                <a:lnTo>
                  <a:pt x="268224" y="521970"/>
                </a:lnTo>
                <a:cubicBezTo>
                  <a:pt x="128142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75432" y="4258055"/>
            <a:ext cx="6394703" cy="536447"/>
          </a:xfrm>
          <a:custGeom>
            <a:avLst/>
            <a:gdLst>
              <a:gd name="connsiteX0" fmla="*/ 14477 w 6394703"/>
              <a:gd name="connsiteY0" fmla="*/ 268223 h 536447"/>
              <a:gd name="connsiteX1" fmla="*/ 268223 w 6394703"/>
              <a:gd name="connsiteY1" fmla="*/ 14478 h 536447"/>
              <a:gd name="connsiteX2" fmla="*/ 6126479 w 6394703"/>
              <a:gd name="connsiteY2" fmla="*/ 14478 h 536447"/>
              <a:gd name="connsiteX3" fmla="*/ 6380225 w 6394703"/>
              <a:gd name="connsiteY3" fmla="*/ 268223 h 536447"/>
              <a:gd name="connsiteX4" fmla="*/ 6380225 w 6394703"/>
              <a:gd name="connsiteY4" fmla="*/ 268223 h 536447"/>
              <a:gd name="connsiteX5" fmla="*/ 6126479 w 6394703"/>
              <a:gd name="connsiteY5" fmla="*/ 521970 h 536447"/>
              <a:gd name="connsiteX6" fmla="*/ 268223 w 6394703"/>
              <a:gd name="connsiteY6" fmla="*/ 521970 h 536447"/>
              <a:gd name="connsiteX7" fmla="*/ 14477 w 6394703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394703" h="536447">
                <a:moveTo>
                  <a:pt x="14477" y="268223"/>
                </a:moveTo>
                <a:cubicBezTo>
                  <a:pt x="14477" y="128142"/>
                  <a:pt x="128142" y="14478"/>
                  <a:pt x="268223" y="14478"/>
                </a:cubicBezTo>
                <a:lnTo>
                  <a:pt x="6126479" y="14478"/>
                </a:lnTo>
                <a:cubicBezTo>
                  <a:pt x="6266561" y="14478"/>
                  <a:pt x="6380225" y="128142"/>
                  <a:pt x="6380225" y="268223"/>
                </a:cubicBezTo>
                <a:lnTo>
                  <a:pt x="6380225" y="268223"/>
                </a:lnTo>
                <a:cubicBezTo>
                  <a:pt x="6380225" y="408304"/>
                  <a:pt x="6266561" y="521970"/>
                  <a:pt x="6126479" y="521970"/>
                </a:cubicBezTo>
                <a:lnTo>
                  <a:pt x="268223" y="521970"/>
                </a:lnTo>
                <a:cubicBezTo>
                  <a:pt x="128142" y="521970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36975" y="3445763"/>
            <a:ext cx="6233159" cy="536448"/>
          </a:xfrm>
          <a:custGeom>
            <a:avLst/>
            <a:gdLst>
              <a:gd name="connsiteX0" fmla="*/ 14477 w 6233159"/>
              <a:gd name="connsiteY0" fmla="*/ 268224 h 536448"/>
              <a:gd name="connsiteX1" fmla="*/ 268224 w 6233159"/>
              <a:gd name="connsiteY1" fmla="*/ 14478 h 536448"/>
              <a:gd name="connsiteX2" fmla="*/ 5964936 w 6233159"/>
              <a:gd name="connsiteY2" fmla="*/ 14478 h 536448"/>
              <a:gd name="connsiteX3" fmla="*/ 6218681 w 6233159"/>
              <a:gd name="connsiteY3" fmla="*/ 268224 h 536448"/>
              <a:gd name="connsiteX4" fmla="*/ 6218681 w 6233159"/>
              <a:gd name="connsiteY4" fmla="*/ 268224 h 536448"/>
              <a:gd name="connsiteX5" fmla="*/ 5964936 w 6233159"/>
              <a:gd name="connsiteY5" fmla="*/ 521970 h 536448"/>
              <a:gd name="connsiteX6" fmla="*/ 268224 w 6233159"/>
              <a:gd name="connsiteY6" fmla="*/ 521970 h 536448"/>
              <a:gd name="connsiteX7" fmla="*/ 14477 w 6233159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33159" h="536448">
                <a:moveTo>
                  <a:pt x="14477" y="268224"/>
                </a:moveTo>
                <a:cubicBezTo>
                  <a:pt x="14477" y="128143"/>
                  <a:pt x="128143" y="14478"/>
                  <a:pt x="268224" y="14478"/>
                </a:cubicBezTo>
                <a:lnTo>
                  <a:pt x="5964936" y="14478"/>
                </a:lnTo>
                <a:cubicBezTo>
                  <a:pt x="6105017" y="14478"/>
                  <a:pt x="6218681" y="128143"/>
                  <a:pt x="6218681" y="268224"/>
                </a:cubicBezTo>
                <a:lnTo>
                  <a:pt x="6218681" y="268224"/>
                </a:lnTo>
                <a:cubicBezTo>
                  <a:pt x="6218681" y="408305"/>
                  <a:pt x="6105017" y="521970"/>
                  <a:pt x="5964936" y="521970"/>
                </a:cubicBezTo>
                <a:lnTo>
                  <a:pt x="268224" y="521970"/>
                </a:lnTo>
                <a:cubicBezTo>
                  <a:pt x="128143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32760" y="2577083"/>
            <a:ext cx="6245351" cy="536448"/>
          </a:xfrm>
          <a:custGeom>
            <a:avLst/>
            <a:gdLst>
              <a:gd name="connsiteX0" fmla="*/ 14477 w 6245351"/>
              <a:gd name="connsiteY0" fmla="*/ 268223 h 536448"/>
              <a:gd name="connsiteX1" fmla="*/ 268224 w 6245351"/>
              <a:gd name="connsiteY1" fmla="*/ 14477 h 536448"/>
              <a:gd name="connsiteX2" fmla="*/ 5977127 w 6245351"/>
              <a:gd name="connsiteY2" fmla="*/ 14477 h 536448"/>
              <a:gd name="connsiteX3" fmla="*/ 6230873 w 6245351"/>
              <a:gd name="connsiteY3" fmla="*/ 268223 h 536448"/>
              <a:gd name="connsiteX4" fmla="*/ 6230873 w 6245351"/>
              <a:gd name="connsiteY4" fmla="*/ 268223 h 536448"/>
              <a:gd name="connsiteX5" fmla="*/ 5977127 w 6245351"/>
              <a:gd name="connsiteY5" fmla="*/ 521970 h 536448"/>
              <a:gd name="connsiteX6" fmla="*/ 268224 w 6245351"/>
              <a:gd name="connsiteY6" fmla="*/ 521970 h 536448"/>
              <a:gd name="connsiteX7" fmla="*/ 14477 w 6245351"/>
              <a:gd name="connsiteY7" fmla="*/ 268223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45351" h="536448">
                <a:moveTo>
                  <a:pt x="14477" y="268223"/>
                </a:moveTo>
                <a:cubicBezTo>
                  <a:pt x="14477" y="128142"/>
                  <a:pt x="128142" y="14477"/>
                  <a:pt x="268224" y="14477"/>
                </a:cubicBezTo>
                <a:lnTo>
                  <a:pt x="5977127" y="14477"/>
                </a:lnTo>
                <a:cubicBezTo>
                  <a:pt x="6117335" y="14477"/>
                  <a:pt x="6230873" y="128142"/>
                  <a:pt x="6230873" y="268223"/>
                </a:cubicBezTo>
                <a:lnTo>
                  <a:pt x="6230873" y="268223"/>
                </a:lnTo>
                <a:cubicBezTo>
                  <a:pt x="6230873" y="408432"/>
                  <a:pt x="6117208" y="521970"/>
                  <a:pt x="5977127" y="521970"/>
                </a:cubicBezTo>
                <a:lnTo>
                  <a:pt x="268224" y="521970"/>
                </a:lnTo>
                <a:cubicBezTo>
                  <a:pt x="128142" y="521970"/>
                  <a:pt x="14477" y="408305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39339" y="1807464"/>
            <a:ext cx="6265164" cy="536447"/>
          </a:xfrm>
          <a:custGeom>
            <a:avLst/>
            <a:gdLst>
              <a:gd name="connsiteX0" fmla="*/ 14477 w 6265164"/>
              <a:gd name="connsiteY0" fmla="*/ 268223 h 536447"/>
              <a:gd name="connsiteX1" fmla="*/ 268224 w 6265164"/>
              <a:gd name="connsiteY1" fmla="*/ 14477 h 536447"/>
              <a:gd name="connsiteX2" fmla="*/ 5996940 w 6265164"/>
              <a:gd name="connsiteY2" fmla="*/ 14477 h 536447"/>
              <a:gd name="connsiteX3" fmla="*/ 6250686 w 6265164"/>
              <a:gd name="connsiteY3" fmla="*/ 268223 h 536447"/>
              <a:gd name="connsiteX4" fmla="*/ 6250686 w 6265164"/>
              <a:gd name="connsiteY4" fmla="*/ 268223 h 536447"/>
              <a:gd name="connsiteX5" fmla="*/ 5996940 w 6265164"/>
              <a:gd name="connsiteY5" fmla="*/ 521969 h 536447"/>
              <a:gd name="connsiteX6" fmla="*/ 268224 w 6265164"/>
              <a:gd name="connsiteY6" fmla="*/ 521969 h 536447"/>
              <a:gd name="connsiteX7" fmla="*/ 14477 w 6265164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65164" h="536447">
                <a:moveTo>
                  <a:pt x="14477" y="268223"/>
                </a:moveTo>
                <a:cubicBezTo>
                  <a:pt x="14477" y="128142"/>
                  <a:pt x="128142" y="14477"/>
                  <a:pt x="268224" y="14477"/>
                </a:cubicBezTo>
                <a:lnTo>
                  <a:pt x="5996940" y="14477"/>
                </a:lnTo>
                <a:cubicBezTo>
                  <a:pt x="6137020" y="14477"/>
                  <a:pt x="6250686" y="128142"/>
                  <a:pt x="6250686" y="268223"/>
                </a:cubicBezTo>
                <a:lnTo>
                  <a:pt x="6250686" y="268223"/>
                </a:lnTo>
                <a:cubicBezTo>
                  <a:pt x="6250686" y="408304"/>
                  <a:pt x="6137020" y="521969"/>
                  <a:pt x="5996940" y="521969"/>
                </a:cubicBezTo>
                <a:lnTo>
                  <a:pt x="268224" y="521969"/>
                </a:lnTo>
                <a:cubicBezTo>
                  <a:pt x="128142" y="521969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57843" y="1827276"/>
            <a:ext cx="533400" cy="449579"/>
          </a:xfrm>
          <a:custGeom>
            <a:avLst/>
            <a:gdLst>
              <a:gd name="connsiteX0" fmla="*/ 0 w 533400"/>
              <a:gd name="connsiteY0" fmla="*/ 0 h 449579"/>
              <a:gd name="connsiteX1" fmla="*/ 297307 w 533400"/>
              <a:gd name="connsiteY1" fmla="*/ 0 h 449579"/>
              <a:gd name="connsiteX2" fmla="*/ 533400 w 533400"/>
              <a:gd name="connsiteY2" fmla="*/ 224789 h 449579"/>
              <a:gd name="connsiteX3" fmla="*/ 297307 w 533400"/>
              <a:gd name="connsiteY3" fmla="*/ 449579 h 449579"/>
              <a:gd name="connsiteX4" fmla="*/ 0 w 533400"/>
              <a:gd name="connsiteY4" fmla="*/ 449579 h 449579"/>
              <a:gd name="connsiteX5" fmla="*/ 236093 w 533400"/>
              <a:gd name="connsiteY5" fmla="*/ 224789 h 449579"/>
              <a:gd name="connsiteX6" fmla="*/ 0 w 533400"/>
              <a:gd name="connsiteY6" fmla="*/ 0 h 449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79">
                <a:moveTo>
                  <a:pt x="0" y="0"/>
                </a:moveTo>
                <a:lnTo>
                  <a:pt x="297307" y="0"/>
                </a:lnTo>
                <a:lnTo>
                  <a:pt x="533400" y="224789"/>
                </a:lnTo>
                <a:lnTo>
                  <a:pt x="297307" y="449579"/>
                </a:lnTo>
                <a:lnTo>
                  <a:pt x="0" y="449579"/>
                </a:lnTo>
                <a:lnTo>
                  <a:pt x="236093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233916" y="1827276"/>
            <a:ext cx="533400" cy="449579"/>
          </a:xfrm>
          <a:custGeom>
            <a:avLst/>
            <a:gdLst>
              <a:gd name="connsiteX0" fmla="*/ 0 w 533400"/>
              <a:gd name="connsiteY0" fmla="*/ 0 h 449579"/>
              <a:gd name="connsiteX1" fmla="*/ 297306 w 533400"/>
              <a:gd name="connsiteY1" fmla="*/ 0 h 449579"/>
              <a:gd name="connsiteX2" fmla="*/ 533400 w 533400"/>
              <a:gd name="connsiteY2" fmla="*/ 224789 h 449579"/>
              <a:gd name="connsiteX3" fmla="*/ 297306 w 533400"/>
              <a:gd name="connsiteY3" fmla="*/ 449579 h 449579"/>
              <a:gd name="connsiteX4" fmla="*/ 0 w 533400"/>
              <a:gd name="connsiteY4" fmla="*/ 449579 h 449579"/>
              <a:gd name="connsiteX5" fmla="*/ 236092 w 533400"/>
              <a:gd name="connsiteY5" fmla="*/ 224789 h 449579"/>
              <a:gd name="connsiteX6" fmla="*/ 0 w 533400"/>
              <a:gd name="connsiteY6" fmla="*/ 0 h 449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79">
                <a:moveTo>
                  <a:pt x="0" y="0"/>
                </a:moveTo>
                <a:lnTo>
                  <a:pt x="297306" y="0"/>
                </a:lnTo>
                <a:lnTo>
                  <a:pt x="533400" y="224789"/>
                </a:lnTo>
                <a:lnTo>
                  <a:pt x="297306" y="449579"/>
                </a:lnTo>
                <a:lnTo>
                  <a:pt x="0" y="449579"/>
                </a:lnTo>
                <a:lnTo>
                  <a:pt x="236092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809988" y="1827276"/>
            <a:ext cx="533400" cy="449579"/>
          </a:xfrm>
          <a:custGeom>
            <a:avLst/>
            <a:gdLst>
              <a:gd name="connsiteX0" fmla="*/ 0 w 533400"/>
              <a:gd name="connsiteY0" fmla="*/ 0 h 449579"/>
              <a:gd name="connsiteX1" fmla="*/ 297306 w 533400"/>
              <a:gd name="connsiteY1" fmla="*/ 0 h 449579"/>
              <a:gd name="connsiteX2" fmla="*/ 533400 w 533400"/>
              <a:gd name="connsiteY2" fmla="*/ 224789 h 449579"/>
              <a:gd name="connsiteX3" fmla="*/ 297306 w 533400"/>
              <a:gd name="connsiteY3" fmla="*/ 449579 h 449579"/>
              <a:gd name="connsiteX4" fmla="*/ 0 w 533400"/>
              <a:gd name="connsiteY4" fmla="*/ 449579 h 449579"/>
              <a:gd name="connsiteX5" fmla="*/ 236093 w 533400"/>
              <a:gd name="connsiteY5" fmla="*/ 224789 h 449579"/>
              <a:gd name="connsiteX6" fmla="*/ 0 w 533400"/>
              <a:gd name="connsiteY6" fmla="*/ 0 h 449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79">
                <a:moveTo>
                  <a:pt x="0" y="0"/>
                </a:moveTo>
                <a:lnTo>
                  <a:pt x="297306" y="0"/>
                </a:lnTo>
                <a:lnTo>
                  <a:pt x="533400" y="224789"/>
                </a:lnTo>
                <a:lnTo>
                  <a:pt x="297306" y="449579"/>
                </a:lnTo>
                <a:lnTo>
                  <a:pt x="0" y="449579"/>
                </a:lnTo>
                <a:lnTo>
                  <a:pt x="236093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09700"/>
            <a:ext cx="3365500" cy="4953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23300" y="1790700"/>
            <a:ext cx="1803400" cy="571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430000" y="6502400"/>
            <a:ext cx="635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本章授课内容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90800" y="5194300"/>
            <a:ext cx="1143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逻辑运算符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51200" y="4368800"/>
            <a:ext cx="1143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关系运算符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16300" y="3556000"/>
            <a:ext cx="1143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赋值运算符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13100" y="2692400"/>
            <a:ext cx="1143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算术运算符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14600" y="1917700"/>
            <a:ext cx="18288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运算符的基本规则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415539" y="5085587"/>
            <a:ext cx="6188964" cy="536448"/>
          </a:xfrm>
          <a:custGeom>
            <a:avLst/>
            <a:gdLst>
              <a:gd name="connsiteX0" fmla="*/ 14477 w 6188964"/>
              <a:gd name="connsiteY0" fmla="*/ 268224 h 536448"/>
              <a:gd name="connsiteX1" fmla="*/ 268224 w 6188964"/>
              <a:gd name="connsiteY1" fmla="*/ 14478 h 536448"/>
              <a:gd name="connsiteX2" fmla="*/ 5920740 w 6188964"/>
              <a:gd name="connsiteY2" fmla="*/ 14478 h 536448"/>
              <a:gd name="connsiteX3" fmla="*/ 6174486 w 6188964"/>
              <a:gd name="connsiteY3" fmla="*/ 268224 h 536448"/>
              <a:gd name="connsiteX4" fmla="*/ 6174486 w 6188964"/>
              <a:gd name="connsiteY4" fmla="*/ 268224 h 536448"/>
              <a:gd name="connsiteX5" fmla="*/ 5920740 w 6188964"/>
              <a:gd name="connsiteY5" fmla="*/ 521970 h 536448"/>
              <a:gd name="connsiteX6" fmla="*/ 268224 w 6188964"/>
              <a:gd name="connsiteY6" fmla="*/ 521970 h 536448"/>
              <a:gd name="connsiteX7" fmla="*/ 14477 w 6188964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188964" h="536448">
                <a:moveTo>
                  <a:pt x="14477" y="268224"/>
                </a:moveTo>
                <a:cubicBezTo>
                  <a:pt x="14477" y="128143"/>
                  <a:pt x="128142" y="14478"/>
                  <a:pt x="268224" y="14478"/>
                </a:cubicBezTo>
                <a:lnTo>
                  <a:pt x="5920740" y="14478"/>
                </a:lnTo>
                <a:cubicBezTo>
                  <a:pt x="6060820" y="14478"/>
                  <a:pt x="6174486" y="128143"/>
                  <a:pt x="6174486" y="268224"/>
                </a:cubicBezTo>
                <a:lnTo>
                  <a:pt x="6174486" y="268224"/>
                </a:lnTo>
                <a:cubicBezTo>
                  <a:pt x="6174486" y="408305"/>
                  <a:pt x="6060820" y="521970"/>
                  <a:pt x="5920740" y="521970"/>
                </a:cubicBezTo>
                <a:lnTo>
                  <a:pt x="268224" y="521970"/>
                </a:lnTo>
                <a:cubicBezTo>
                  <a:pt x="128142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75432" y="4258055"/>
            <a:ext cx="6394703" cy="536447"/>
          </a:xfrm>
          <a:custGeom>
            <a:avLst/>
            <a:gdLst>
              <a:gd name="connsiteX0" fmla="*/ 14477 w 6394703"/>
              <a:gd name="connsiteY0" fmla="*/ 268223 h 536447"/>
              <a:gd name="connsiteX1" fmla="*/ 268223 w 6394703"/>
              <a:gd name="connsiteY1" fmla="*/ 14478 h 536447"/>
              <a:gd name="connsiteX2" fmla="*/ 6126479 w 6394703"/>
              <a:gd name="connsiteY2" fmla="*/ 14478 h 536447"/>
              <a:gd name="connsiteX3" fmla="*/ 6380225 w 6394703"/>
              <a:gd name="connsiteY3" fmla="*/ 268223 h 536447"/>
              <a:gd name="connsiteX4" fmla="*/ 6380225 w 6394703"/>
              <a:gd name="connsiteY4" fmla="*/ 268223 h 536447"/>
              <a:gd name="connsiteX5" fmla="*/ 6126479 w 6394703"/>
              <a:gd name="connsiteY5" fmla="*/ 521970 h 536447"/>
              <a:gd name="connsiteX6" fmla="*/ 268223 w 6394703"/>
              <a:gd name="connsiteY6" fmla="*/ 521970 h 536447"/>
              <a:gd name="connsiteX7" fmla="*/ 14477 w 6394703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394703" h="536447">
                <a:moveTo>
                  <a:pt x="14477" y="268223"/>
                </a:moveTo>
                <a:cubicBezTo>
                  <a:pt x="14477" y="128142"/>
                  <a:pt x="128142" y="14478"/>
                  <a:pt x="268223" y="14478"/>
                </a:cubicBezTo>
                <a:lnTo>
                  <a:pt x="6126479" y="14478"/>
                </a:lnTo>
                <a:cubicBezTo>
                  <a:pt x="6266561" y="14478"/>
                  <a:pt x="6380225" y="128142"/>
                  <a:pt x="6380225" y="268223"/>
                </a:cubicBezTo>
                <a:lnTo>
                  <a:pt x="6380225" y="268223"/>
                </a:lnTo>
                <a:cubicBezTo>
                  <a:pt x="6380225" y="408304"/>
                  <a:pt x="6266561" y="521970"/>
                  <a:pt x="6126479" y="521970"/>
                </a:cubicBezTo>
                <a:lnTo>
                  <a:pt x="268223" y="521970"/>
                </a:lnTo>
                <a:cubicBezTo>
                  <a:pt x="128142" y="521970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36975" y="3445763"/>
            <a:ext cx="6233159" cy="536448"/>
          </a:xfrm>
          <a:custGeom>
            <a:avLst/>
            <a:gdLst>
              <a:gd name="connsiteX0" fmla="*/ 14477 w 6233159"/>
              <a:gd name="connsiteY0" fmla="*/ 268224 h 536448"/>
              <a:gd name="connsiteX1" fmla="*/ 268224 w 6233159"/>
              <a:gd name="connsiteY1" fmla="*/ 14478 h 536448"/>
              <a:gd name="connsiteX2" fmla="*/ 5964936 w 6233159"/>
              <a:gd name="connsiteY2" fmla="*/ 14478 h 536448"/>
              <a:gd name="connsiteX3" fmla="*/ 6218681 w 6233159"/>
              <a:gd name="connsiteY3" fmla="*/ 268224 h 536448"/>
              <a:gd name="connsiteX4" fmla="*/ 6218681 w 6233159"/>
              <a:gd name="connsiteY4" fmla="*/ 268224 h 536448"/>
              <a:gd name="connsiteX5" fmla="*/ 5964936 w 6233159"/>
              <a:gd name="connsiteY5" fmla="*/ 521970 h 536448"/>
              <a:gd name="connsiteX6" fmla="*/ 268224 w 6233159"/>
              <a:gd name="connsiteY6" fmla="*/ 521970 h 536448"/>
              <a:gd name="connsiteX7" fmla="*/ 14477 w 6233159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33159" h="536448">
                <a:moveTo>
                  <a:pt x="14477" y="268224"/>
                </a:moveTo>
                <a:cubicBezTo>
                  <a:pt x="14477" y="128143"/>
                  <a:pt x="128143" y="14478"/>
                  <a:pt x="268224" y="14478"/>
                </a:cubicBezTo>
                <a:lnTo>
                  <a:pt x="5964936" y="14478"/>
                </a:lnTo>
                <a:cubicBezTo>
                  <a:pt x="6105017" y="14478"/>
                  <a:pt x="6218681" y="128143"/>
                  <a:pt x="6218681" y="268224"/>
                </a:cubicBezTo>
                <a:lnTo>
                  <a:pt x="6218681" y="268224"/>
                </a:lnTo>
                <a:cubicBezTo>
                  <a:pt x="6218681" y="408305"/>
                  <a:pt x="6105017" y="521970"/>
                  <a:pt x="5964936" y="521970"/>
                </a:cubicBezTo>
                <a:lnTo>
                  <a:pt x="268224" y="521970"/>
                </a:lnTo>
                <a:cubicBezTo>
                  <a:pt x="128143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32760" y="2577083"/>
            <a:ext cx="6245351" cy="536448"/>
          </a:xfrm>
          <a:custGeom>
            <a:avLst/>
            <a:gdLst>
              <a:gd name="connsiteX0" fmla="*/ 14477 w 6245351"/>
              <a:gd name="connsiteY0" fmla="*/ 268223 h 536448"/>
              <a:gd name="connsiteX1" fmla="*/ 268224 w 6245351"/>
              <a:gd name="connsiteY1" fmla="*/ 14477 h 536448"/>
              <a:gd name="connsiteX2" fmla="*/ 5977127 w 6245351"/>
              <a:gd name="connsiteY2" fmla="*/ 14477 h 536448"/>
              <a:gd name="connsiteX3" fmla="*/ 6230873 w 6245351"/>
              <a:gd name="connsiteY3" fmla="*/ 268223 h 536448"/>
              <a:gd name="connsiteX4" fmla="*/ 6230873 w 6245351"/>
              <a:gd name="connsiteY4" fmla="*/ 268223 h 536448"/>
              <a:gd name="connsiteX5" fmla="*/ 5977127 w 6245351"/>
              <a:gd name="connsiteY5" fmla="*/ 521970 h 536448"/>
              <a:gd name="connsiteX6" fmla="*/ 268224 w 6245351"/>
              <a:gd name="connsiteY6" fmla="*/ 521970 h 536448"/>
              <a:gd name="connsiteX7" fmla="*/ 14477 w 6245351"/>
              <a:gd name="connsiteY7" fmla="*/ 268223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45351" h="536448">
                <a:moveTo>
                  <a:pt x="14477" y="268223"/>
                </a:moveTo>
                <a:cubicBezTo>
                  <a:pt x="14477" y="128142"/>
                  <a:pt x="128142" y="14477"/>
                  <a:pt x="268224" y="14477"/>
                </a:cubicBezTo>
                <a:lnTo>
                  <a:pt x="5977127" y="14477"/>
                </a:lnTo>
                <a:cubicBezTo>
                  <a:pt x="6117335" y="14477"/>
                  <a:pt x="6230873" y="128142"/>
                  <a:pt x="6230873" y="268223"/>
                </a:cubicBezTo>
                <a:lnTo>
                  <a:pt x="6230873" y="268223"/>
                </a:lnTo>
                <a:cubicBezTo>
                  <a:pt x="6230873" y="408432"/>
                  <a:pt x="6117208" y="521970"/>
                  <a:pt x="5977127" y="521970"/>
                </a:cubicBezTo>
                <a:lnTo>
                  <a:pt x="268224" y="521970"/>
                </a:lnTo>
                <a:cubicBezTo>
                  <a:pt x="128142" y="521970"/>
                  <a:pt x="14477" y="408305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39339" y="1807464"/>
            <a:ext cx="6265164" cy="536447"/>
          </a:xfrm>
          <a:custGeom>
            <a:avLst/>
            <a:gdLst>
              <a:gd name="connsiteX0" fmla="*/ 14477 w 6265164"/>
              <a:gd name="connsiteY0" fmla="*/ 268223 h 536447"/>
              <a:gd name="connsiteX1" fmla="*/ 268224 w 6265164"/>
              <a:gd name="connsiteY1" fmla="*/ 14477 h 536447"/>
              <a:gd name="connsiteX2" fmla="*/ 5996940 w 6265164"/>
              <a:gd name="connsiteY2" fmla="*/ 14477 h 536447"/>
              <a:gd name="connsiteX3" fmla="*/ 6250686 w 6265164"/>
              <a:gd name="connsiteY3" fmla="*/ 268223 h 536447"/>
              <a:gd name="connsiteX4" fmla="*/ 6250686 w 6265164"/>
              <a:gd name="connsiteY4" fmla="*/ 268223 h 536447"/>
              <a:gd name="connsiteX5" fmla="*/ 5996940 w 6265164"/>
              <a:gd name="connsiteY5" fmla="*/ 521969 h 536447"/>
              <a:gd name="connsiteX6" fmla="*/ 268224 w 6265164"/>
              <a:gd name="connsiteY6" fmla="*/ 521969 h 536447"/>
              <a:gd name="connsiteX7" fmla="*/ 14477 w 6265164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65164" h="536447">
                <a:moveTo>
                  <a:pt x="14477" y="268223"/>
                </a:moveTo>
                <a:cubicBezTo>
                  <a:pt x="14477" y="128142"/>
                  <a:pt x="128142" y="14477"/>
                  <a:pt x="268224" y="14477"/>
                </a:cubicBezTo>
                <a:lnTo>
                  <a:pt x="5996940" y="14477"/>
                </a:lnTo>
                <a:cubicBezTo>
                  <a:pt x="6137020" y="14477"/>
                  <a:pt x="6250686" y="128142"/>
                  <a:pt x="6250686" y="268223"/>
                </a:cubicBezTo>
                <a:lnTo>
                  <a:pt x="6250686" y="268223"/>
                </a:lnTo>
                <a:cubicBezTo>
                  <a:pt x="6250686" y="408304"/>
                  <a:pt x="6137020" y="521969"/>
                  <a:pt x="5996940" y="521969"/>
                </a:cubicBezTo>
                <a:lnTo>
                  <a:pt x="268224" y="521969"/>
                </a:lnTo>
                <a:cubicBezTo>
                  <a:pt x="128142" y="521969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550907" y="3494532"/>
            <a:ext cx="533400" cy="449579"/>
          </a:xfrm>
          <a:custGeom>
            <a:avLst/>
            <a:gdLst>
              <a:gd name="connsiteX0" fmla="*/ 0 w 533400"/>
              <a:gd name="connsiteY0" fmla="*/ 0 h 449579"/>
              <a:gd name="connsiteX1" fmla="*/ 297307 w 533400"/>
              <a:gd name="connsiteY1" fmla="*/ 0 h 449579"/>
              <a:gd name="connsiteX2" fmla="*/ 533400 w 533400"/>
              <a:gd name="connsiteY2" fmla="*/ 224789 h 449579"/>
              <a:gd name="connsiteX3" fmla="*/ 297307 w 533400"/>
              <a:gd name="connsiteY3" fmla="*/ 449579 h 449579"/>
              <a:gd name="connsiteX4" fmla="*/ 0 w 533400"/>
              <a:gd name="connsiteY4" fmla="*/ 449579 h 449579"/>
              <a:gd name="connsiteX5" fmla="*/ 236093 w 533400"/>
              <a:gd name="connsiteY5" fmla="*/ 224789 h 449579"/>
              <a:gd name="connsiteX6" fmla="*/ 0 w 533400"/>
              <a:gd name="connsiteY6" fmla="*/ 0 h 449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79">
                <a:moveTo>
                  <a:pt x="0" y="0"/>
                </a:moveTo>
                <a:lnTo>
                  <a:pt x="297307" y="0"/>
                </a:lnTo>
                <a:lnTo>
                  <a:pt x="533400" y="224789"/>
                </a:lnTo>
                <a:lnTo>
                  <a:pt x="297307" y="449579"/>
                </a:lnTo>
                <a:lnTo>
                  <a:pt x="0" y="449579"/>
                </a:lnTo>
                <a:lnTo>
                  <a:pt x="236093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126980" y="3494532"/>
            <a:ext cx="533400" cy="449579"/>
          </a:xfrm>
          <a:custGeom>
            <a:avLst/>
            <a:gdLst>
              <a:gd name="connsiteX0" fmla="*/ 0 w 533400"/>
              <a:gd name="connsiteY0" fmla="*/ 0 h 449579"/>
              <a:gd name="connsiteX1" fmla="*/ 297306 w 533400"/>
              <a:gd name="connsiteY1" fmla="*/ 0 h 449579"/>
              <a:gd name="connsiteX2" fmla="*/ 533400 w 533400"/>
              <a:gd name="connsiteY2" fmla="*/ 224789 h 449579"/>
              <a:gd name="connsiteX3" fmla="*/ 297306 w 533400"/>
              <a:gd name="connsiteY3" fmla="*/ 449579 h 449579"/>
              <a:gd name="connsiteX4" fmla="*/ 0 w 533400"/>
              <a:gd name="connsiteY4" fmla="*/ 449579 h 449579"/>
              <a:gd name="connsiteX5" fmla="*/ 236092 w 533400"/>
              <a:gd name="connsiteY5" fmla="*/ 224789 h 449579"/>
              <a:gd name="connsiteX6" fmla="*/ 0 w 533400"/>
              <a:gd name="connsiteY6" fmla="*/ 0 h 449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79">
                <a:moveTo>
                  <a:pt x="0" y="0"/>
                </a:moveTo>
                <a:lnTo>
                  <a:pt x="297306" y="0"/>
                </a:lnTo>
                <a:lnTo>
                  <a:pt x="533400" y="224789"/>
                </a:lnTo>
                <a:lnTo>
                  <a:pt x="297306" y="449579"/>
                </a:lnTo>
                <a:lnTo>
                  <a:pt x="0" y="449579"/>
                </a:lnTo>
                <a:lnTo>
                  <a:pt x="236092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701528" y="3494532"/>
            <a:ext cx="533400" cy="449579"/>
          </a:xfrm>
          <a:custGeom>
            <a:avLst/>
            <a:gdLst>
              <a:gd name="connsiteX0" fmla="*/ 0 w 533400"/>
              <a:gd name="connsiteY0" fmla="*/ 0 h 449579"/>
              <a:gd name="connsiteX1" fmla="*/ 297306 w 533400"/>
              <a:gd name="connsiteY1" fmla="*/ 0 h 449579"/>
              <a:gd name="connsiteX2" fmla="*/ 533400 w 533400"/>
              <a:gd name="connsiteY2" fmla="*/ 224789 h 449579"/>
              <a:gd name="connsiteX3" fmla="*/ 297306 w 533400"/>
              <a:gd name="connsiteY3" fmla="*/ 449579 h 449579"/>
              <a:gd name="connsiteX4" fmla="*/ 0 w 533400"/>
              <a:gd name="connsiteY4" fmla="*/ 449579 h 449579"/>
              <a:gd name="connsiteX5" fmla="*/ 236092 w 533400"/>
              <a:gd name="connsiteY5" fmla="*/ 224789 h 449579"/>
              <a:gd name="connsiteX6" fmla="*/ 0 w 533400"/>
              <a:gd name="connsiteY6" fmla="*/ 0 h 449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79">
                <a:moveTo>
                  <a:pt x="0" y="0"/>
                </a:moveTo>
                <a:lnTo>
                  <a:pt x="297306" y="0"/>
                </a:lnTo>
                <a:lnTo>
                  <a:pt x="533400" y="224789"/>
                </a:lnTo>
                <a:lnTo>
                  <a:pt x="297306" y="449579"/>
                </a:lnTo>
                <a:lnTo>
                  <a:pt x="0" y="449579"/>
                </a:lnTo>
                <a:lnTo>
                  <a:pt x="236092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09700"/>
            <a:ext cx="3365500" cy="4953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12300" y="3454400"/>
            <a:ext cx="1816100" cy="584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39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本章授课内容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90800" y="51943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内存溢出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51200" y="43688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类型转换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16300" y="3556000"/>
            <a:ext cx="1143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运算符总结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13100" y="26924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位运算符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14600" y="1917700"/>
            <a:ext cx="1143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条件运算符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2860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逗号运算符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31900" y="1104900"/>
            <a:ext cx="91313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逗号表达式（又称顺序表达式）包括逗号分开的两个表达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60500" y="1485900"/>
            <a:ext cx="698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式。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62100" y="2108200"/>
            <a:ext cx="43688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一般形式为：表达式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1,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表达式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31900" y="2654300"/>
            <a:ext cx="13081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24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注意：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62100" y="3276600"/>
            <a:ext cx="86868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逗号表达式的结合律是从左至右。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表达式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2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的值作为整个逗号表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41500" y="3606800"/>
            <a:ext cx="15240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达式的值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62100" y="4165600"/>
            <a:ext cx="58166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1922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表达式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和表达式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也可以是逗号表达式。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62100" y="4724400"/>
            <a:ext cx="79121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并不是有逗号出现的地方，就可以被认为是逗号表达式。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2860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逗号运算符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82700" y="1092200"/>
            <a:ext cx="92710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0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</a:t>
            </a:r>
            <a:r>
              <a:rPr lang="en-US" altLang="zh-CN" sz="30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设有</a:t>
            </a:r>
            <a:r>
              <a:rPr lang="en-US" altLang="zh-CN" sz="30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3,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y;</a:t>
            </a:r>
            <a:r>
              <a:rPr lang="en-US" altLang="zh-CN" sz="30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，请分析语句</a:t>
            </a:r>
            <a:r>
              <a:rPr lang="en-US" altLang="zh-CN" sz="30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y=</a:t>
            </a:r>
            <a:r>
              <a:rPr lang="en-US" altLang="zh-CN" sz="3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x+3,4;</a:t>
            </a:r>
            <a:r>
              <a:rPr lang="en-US" altLang="zh-CN" sz="30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执行后，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11300" y="1498600"/>
            <a:ext cx="13335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							</a:tabLst>
            </a:pPr>
            <a:r>
              <a:rPr lang="en-US" altLang="zh-CN" sz="30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</a:t>
            </a:r>
            <a:r>
              <a:rPr lang="en-US" altLang="zh-CN" sz="30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的值？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82700" y="2222500"/>
            <a:ext cx="94107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							</a:tabLst>
            </a:pPr>
            <a:r>
              <a:rPr lang="en-US" altLang="zh-CN" sz="2402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0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</a:t>
            </a:r>
            <a:r>
              <a:rPr lang="en-US" altLang="zh-CN" sz="30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</a:t>
            </a:r>
            <a:r>
              <a:rPr lang="en-US" altLang="zh-CN" sz="30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设有</a:t>
            </a:r>
            <a:r>
              <a:rPr lang="en-US" altLang="zh-CN" sz="30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30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30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30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3,</a:t>
            </a:r>
            <a:r>
              <a:rPr lang="en-US" altLang="zh-CN" sz="30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y;</a:t>
            </a:r>
            <a:r>
              <a:rPr lang="en-US" altLang="zh-CN" sz="30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，请分析语句</a:t>
            </a:r>
            <a:r>
              <a:rPr lang="en-US" altLang="zh-CN" sz="30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y=(x+3,4);</a:t>
            </a:r>
            <a:r>
              <a:rPr lang="en-US" altLang="zh-CN" sz="30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执行后，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11300" y="2628900"/>
            <a:ext cx="13335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							</a:tabLst>
            </a:pPr>
            <a:r>
              <a:rPr lang="en-US" altLang="zh-CN" sz="30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</a:t>
            </a:r>
            <a:r>
              <a:rPr lang="en-US" altLang="zh-CN" sz="30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的值？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82700" y="3352800"/>
            <a:ext cx="92456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0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</a:t>
            </a:r>
            <a:r>
              <a:rPr lang="en-US" altLang="zh-CN" sz="30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</a:t>
            </a:r>
            <a:r>
              <a:rPr lang="en-US" altLang="zh-CN" sz="30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设有</a:t>
            </a:r>
            <a:r>
              <a:rPr lang="en-US" altLang="zh-CN" sz="30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30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30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30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3,</a:t>
            </a:r>
            <a:r>
              <a:rPr lang="en-US" altLang="zh-CN" sz="30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y;</a:t>
            </a:r>
            <a:r>
              <a:rPr lang="en-US" altLang="zh-CN" sz="30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，请分析语句</a:t>
            </a:r>
            <a:r>
              <a:rPr lang="en-US" altLang="zh-CN" sz="30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y=((x+3,4,5),x+6);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11300" y="3759200"/>
            <a:ext cx="28575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							</a:tabLst>
            </a:pPr>
            <a:r>
              <a:rPr lang="en-US" altLang="zh-CN" sz="30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执行后，</a:t>
            </a:r>
            <a:r>
              <a:rPr lang="en-US" altLang="zh-CN" sz="30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</a:t>
            </a:r>
            <a:r>
              <a:rPr lang="en-US" altLang="zh-CN" sz="30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的值？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95300" y="368300"/>
            <a:ext cx="6311900" cy="1231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11938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运算符表达式总结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200"/>
              </a:lnSpc>
              <a:tabLst>
                <a:tab pos="1193800" algn="l"/>
              </a:tabLst>
            </a:pPr>
            <a:r>
              <a:rPr lang="en-US" altLang="zh-CN" dirty="0" smtClean="0"/>
              <a:t>	</a:t>
            </a:r>
            <a:r>
              <a:rPr lang="en-US" altLang="zh-CN" sz="224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语言运算符可分为以下几类：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19300" y="1676400"/>
            <a:ext cx="1905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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311400" y="1574800"/>
            <a:ext cx="58674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算数运算符：</a:t>
            </a:r>
            <a:r>
              <a:rPr lang="en-US" altLang="zh-CN" sz="2400" b="1" dirty="0" smtClean="0">
                <a:solidFill>
                  <a:srgbClr val="00b050"/>
                </a:solidFill>
                <a:latin typeface="Microsoft YaHei UI" pitchFamily="18" charset="0"/>
                <a:cs typeface="Microsoft YaHei UI" pitchFamily="18" charset="0"/>
              </a:rPr>
              <a:t>+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400" b="1" dirty="0" smtClean="0">
                <a:solidFill>
                  <a:srgbClr val="00b050"/>
                </a:solidFill>
                <a:latin typeface="Microsoft YaHei UI" pitchFamily="18" charset="0"/>
                <a:cs typeface="Microsoft YaHei UI" pitchFamily="18" charset="0"/>
              </a:rPr>
              <a:t>-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400" b="1" dirty="0" smtClean="0">
                <a:solidFill>
                  <a:srgbClr val="00b050"/>
                </a:solidFill>
                <a:latin typeface="Microsoft YaHei UI" pitchFamily="18" charset="0"/>
                <a:cs typeface="Microsoft YaHei UI" pitchFamily="18" charset="0"/>
              </a:rPr>
              <a:t>*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400" b="1" dirty="0" smtClean="0">
                <a:solidFill>
                  <a:srgbClr val="00b050"/>
                </a:solidFill>
                <a:latin typeface="Microsoft YaHei UI" pitchFamily="18" charset="0"/>
                <a:cs typeface="Microsoft YaHei UI" pitchFamily="18" charset="0"/>
              </a:rPr>
              <a:t>/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400" b="1" dirty="0" smtClean="0">
                <a:solidFill>
                  <a:srgbClr val="00b050"/>
                </a:solidFill>
                <a:latin typeface="Microsoft YaHei UI" pitchFamily="18" charset="0"/>
                <a:cs typeface="Microsoft YaHei UI" pitchFamily="18" charset="0"/>
              </a:rPr>
              <a:t>%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400" b="1" dirty="0" smtClean="0">
                <a:solidFill>
                  <a:srgbClr val="7030a0"/>
                </a:solidFill>
                <a:latin typeface="Microsoft YaHei UI" pitchFamily="18" charset="0"/>
                <a:cs typeface="Microsoft YaHei UI" pitchFamily="18" charset="0"/>
              </a:rPr>
              <a:t>++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400" b="1" dirty="0" smtClean="0">
                <a:solidFill>
                  <a:srgbClr val="7030a0"/>
                </a:solidFill>
                <a:latin typeface="Microsoft YaHei UI" pitchFamily="18" charset="0"/>
                <a:cs typeface="Microsoft YaHei UI" pitchFamily="18" charset="0"/>
              </a:rPr>
              <a:t>--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19300" y="2133600"/>
            <a:ext cx="9474200" cy="466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781300" algn="l"/>
                <a:tab pos="9334500" algn="l"/>
              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关系运算符：</a:t>
            </a:r>
            <a:r>
              <a:rPr lang="en-US" altLang="zh-CN" sz="2400" b="1" dirty="0" smtClean="0">
                <a:solidFill>
                  <a:srgbClr val="00b050"/>
                </a:solidFill>
                <a:latin typeface="Microsoft YaHei UI" pitchFamily="18" charset="0"/>
                <a:cs typeface="Microsoft YaHei UI" pitchFamily="18" charset="0"/>
              </a:rPr>
              <a:t>&gt;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400" b="1" dirty="0" smtClean="0">
                <a:solidFill>
                  <a:srgbClr val="00b050"/>
                </a:solidFill>
                <a:latin typeface="Microsoft YaHei UI" pitchFamily="18" charset="0"/>
                <a:cs typeface="Microsoft YaHei UI" pitchFamily="18" charset="0"/>
              </a:rPr>
              <a:t>&lt;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==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004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&gt;=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&lt;=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!=</a:t>
            </a:r>
          </a:p>
          <a:p>
            <a:pPr>
              <a:lnSpc>
                <a:spcPts val="3100"/>
              </a:lnSpc>
              <a:tabLst>
                <a:tab pos="2781300" algn="l"/>
                <a:tab pos="9334500" algn="l"/>
              </a:tabLst>
            </a:pPr>
            <a:r>
              <a:rPr lang="en-US" altLang="zh-CN" sz="1922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逻辑运算符：</a:t>
            </a:r>
            <a:r>
              <a:rPr lang="en-US" altLang="zh-CN" sz="2402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&amp;&amp;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402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||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402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!</a:t>
            </a:r>
          </a:p>
          <a:p>
            <a:pPr>
              <a:lnSpc>
                <a:spcPts val="3100"/>
              </a:lnSpc>
              <a:tabLst>
                <a:tab pos="2781300" algn="l"/>
                <a:tab pos="9334500" algn="l"/>
              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赋值运算符：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  <a:latin typeface="Microsoft YaHei UI" pitchFamily="18" charset="0"/>
                <a:cs typeface="Microsoft YaHei UI" pitchFamily="18" charset="0"/>
              </a:rPr>
              <a:t>+=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  <a:latin typeface="Microsoft YaHei UI" pitchFamily="18" charset="0"/>
                <a:cs typeface="Microsoft YaHei UI" pitchFamily="18" charset="0"/>
              </a:rPr>
              <a:t>-=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  <a:latin typeface="Microsoft YaHei UI" pitchFamily="18" charset="0"/>
                <a:cs typeface="Microsoft YaHei UI" pitchFamily="18" charset="0"/>
              </a:rPr>
              <a:t>*=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  <a:latin typeface="Microsoft YaHei UI" pitchFamily="18" charset="0"/>
                <a:cs typeface="Microsoft YaHei UI" pitchFamily="18" charset="0"/>
              </a:rPr>
              <a:t>/=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  <a:latin typeface="Microsoft YaHei UI" pitchFamily="18" charset="0"/>
                <a:cs typeface="Microsoft YaHei UI" pitchFamily="18" charset="0"/>
              </a:rPr>
              <a:t>%=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</a:p>
          <a:p>
            <a:pPr>
              <a:lnSpc>
                <a:spcPts val="2500"/>
              </a:lnSpc>
              <a:tabLst>
                <a:tab pos="2781300" algn="l"/>
                <a:tab pos="93345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7030a0"/>
                </a:solidFill>
                <a:latin typeface="Microsoft YaHei UI" pitchFamily="18" charset="0"/>
                <a:cs typeface="Microsoft YaHei UI" pitchFamily="18" charset="0"/>
              </a:rPr>
              <a:t>&amp;=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  <a:latin typeface="Microsoft YaHei UI" pitchFamily="18" charset="0"/>
                <a:cs typeface="Microsoft YaHei UI" pitchFamily="18" charset="0"/>
              </a:rPr>
              <a:t>|=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  <a:latin typeface="Microsoft YaHei UI" pitchFamily="18" charset="0"/>
                <a:cs typeface="Microsoft YaHei UI" pitchFamily="18" charset="0"/>
              </a:rPr>
              <a:t>^=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  <a:latin typeface="Microsoft YaHei UI" pitchFamily="18" charset="0"/>
                <a:cs typeface="Microsoft YaHei UI" pitchFamily="18" charset="0"/>
              </a:rPr>
              <a:t>&gt;&gt;=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  <a:latin typeface="Microsoft YaHei UI" pitchFamily="18" charset="0"/>
                <a:cs typeface="Microsoft YaHei UI" pitchFamily="18" charset="0"/>
              </a:rPr>
              <a:t>&lt;&lt;=</a:t>
            </a:r>
          </a:p>
          <a:p>
            <a:pPr>
              <a:lnSpc>
                <a:spcPts val="3100"/>
              </a:lnSpc>
              <a:tabLst>
                <a:tab pos="2781300" algn="l"/>
                <a:tab pos="9334500" algn="l"/>
              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条件运算符：</a:t>
            </a:r>
            <a:r>
              <a:rPr lang="en-US" altLang="zh-CN" sz="2402" b="1" dirty="0" smtClean="0">
                <a:solidFill>
                  <a:srgbClr val="7030a0"/>
                </a:solidFill>
                <a:latin typeface="Microsoft YaHei UI" pitchFamily="18" charset="0"/>
                <a:cs typeface="Microsoft YaHei UI" pitchFamily="18" charset="0"/>
              </a:rPr>
              <a:t>?:</a:t>
            </a:r>
          </a:p>
          <a:p>
            <a:pPr>
              <a:lnSpc>
                <a:spcPts val="3100"/>
              </a:lnSpc>
              <a:tabLst>
                <a:tab pos="2781300" algn="l"/>
                <a:tab pos="9334500" algn="l"/>
              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位运算符：</a:t>
            </a:r>
            <a:r>
              <a:rPr lang="en-US" altLang="zh-CN" sz="2400" b="1" dirty="0" smtClean="0">
                <a:solidFill>
                  <a:srgbClr val="7030a0"/>
                </a:solidFill>
                <a:latin typeface="Microsoft YaHei UI" pitchFamily="18" charset="0"/>
                <a:cs typeface="Microsoft YaHei UI" pitchFamily="18" charset="0"/>
              </a:rPr>
              <a:t>&amp;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  <a:latin typeface="Microsoft YaHei UI" pitchFamily="18" charset="0"/>
                <a:cs typeface="Microsoft YaHei UI" pitchFamily="18" charset="0"/>
              </a:rPr>
              <a:t>|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  <a:latin typeface="Microsoft YaHei UI" pitchFamily="18" charset="0"/>
                <a:cs typeface="Microsoft YaHei UI" pitchFamily="18" charset="0"/>
              </a:rPr>
              <a:t>~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  <a:latin typeface="Microsoft YaHei UI" pitchFamily="18" charset="0"/>
                <a:cs typeface="Microsoft YaHei UI" pitchFamily="18" charset="0"/>
              </a:rPr>
              <a:t>^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  <a:latin typeface="Microsoft YaHei UI" pitchFamily="18" charset="0"/>
                <a:cs typeface="Microsoft YaHei UI" pitchFamily="18" charset="0"/>
              </a:rPr>
              <a:t>&lt;&lt;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  <a:latin typeface="Microsoft YaHei UI" pitchFamily="18" charset="0"/>
                <a:cs typeface="Microsoft YaHei UI" pitchFamily="18" charset="0"/>
              </a:rPr>
              <a:t>&gt;&gt;</a:t>
            </a:r>
          </a:p>
          <a:p>
            <a:pPr>
              <a:lnSpc>
                <a:spcPts val="3100"/>
              </a:lnSpc>
              <a:tabLst>
                <a:tab pos="2781300" algn="l"/>
                <a:tab pos="9334500" algn="l"/>
              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逗号运算符：</a:t>
            </a:r>
            <a:r>
              <a:rPr lang="en-US" altLang="zh-CN" sz="2400" b="1" dirty="0" smtClean="0">
                <a:solidFill>
                  <a:srgbClr val="7030a0"/>
                </a:solidFill>
                <a:latin typeface="Microsoft YaHei UI" pitchFamily="18" charset="0"/>
                <a:cs typeface="Microsoft YaHei UI" pitchFamily="18" charset="0"/>
              </a:rPr>
              <a:t>，</a:t>
            </a:r>
          </a:p>
          <a:p>
            <a:pPr>
              <a:lnSpc>
                <a:spcPts val="3100"/>
              </a:lnSpc>
              <a:tabLst>
                <a:tab pos="2781300" algn="l"/>
                <a:tab pos="9334500" algn="l"/>
              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指针运算符：</a:t>
            </a:r>
            <a:r>
              <a:rPr lang="en-US" altLang="zh-CN" sz="2400" b="1" dirty="0" smtClean="0">
                <a:solidFill>
                  <a:srgbClr val="7030a0"/>
                </a:solidFill>
                <a:latin typeface="Microsoft YaHei UI" pitchFamily="18" charset="0"/>
                <a:cs typeface="Microsoft YaHei UI" pitchFamily="18" charset="0"/>
              </a:rPr>
              <a:t>*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7030a0"/>
                </a:solidFill>
                <a:latin typeface="Microsoft YaHei UI" pitchFamily="18" charset="0"/>
                <a:cs typeface="Microsoft YaHei UI" pitchFamily="18" charset="0"/>
              </a:rPr>
              <a:t>&amp;</a:t>
            </a:r>
          </a:p>
          <a:p>
            <a:pPr>
              <a:lnSpc>
                <a:spcPts val="3100"/>
              </a:lnSpc>
              <a:tabLst>
                <a:tab pos="2781300" algn="l"/>
                <a:tab pos="9334500" algn="l"/>
              </a:tabLst>
            </a:pPr>
            <a:r>
              <a:rPr lang="en-US" altLang="zh-CN" sz="1922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求字节数运算符：</a:t>
            </a:r>
            <a:r>
              <a:rPr lang="en-US" altLang="zh-CN" sz="2402" b="1" dirty="0" smtClean="0">
                <a:solidFill>
                  <a:srgbClr val="7030a0"/>
                </a:solidFill>
                <a:latin typeface="Microsoft YaHei UI" pitchFamily="18" charset="0"/>
                <a:cs typeface="Microsoft YaHei UI" pitchFamily="18" charset="0"/>
              </a:rPr>
              <a:t>sizeof</a:t>
            </a:r>
          </a:p>
          <a:p>
            <a:pPr>
              <a:lnSpc>
                <a:spcPts val="3100"/>
              </a:lnSpc>
              <a:tabLst>
                <a:tab pos="2781300" algn="l"/>
                <a:tab pos="9334500" algn="l"/>
              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特殊运算符：</a:t>
            </a:r>
            <a:r>
              <a:rPr lang="en-US" altLang="zh-CN" sz="2400" b="1" dirty="0" smtClean="0">
                <a:solidFill>
                  <a:srgbClr val="00b050"/>
                </a:solidFill>
                <a:latin typeface="Microsoft YaHei UI" pitchFamily="18" charset="0"/>
                <a:cs typeface="Microsoft YaHei UI" pitchFamily="18" charset="0"/>
              </a:rPr>
              <a:t>括号</a:t>
            </a:r>
            <a:r>
              <a:rPr lang="en-US" altLang="zh-CN" sz="2400" b="1" dirty="0" smtClean="0">
                <a:solidFill>
                  <a:srgbClr val="00b050"/>
                </a:solidFill>
                <a:latin typeface="Microsoft YaHei UI" pitchFamily="18" charset="0"/>
                <a:cs typeface="Microsoft YaHei UI" pitchFamily="18" charset="0"/>
              </a:rPr>
              <a:t>()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下标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[]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成员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2400" b="1" dirty="0" smtClean="0">
                <a:solidFill>
                  <a:srgbClr val="7030a0"/>
                </a:solidFill>
                <a:latin typeface="Microsoft YaHei UI" pitchFamily="18" charset="0"/>
                <a:cs typeface="Microsoft YaHei UI" pitchFamily="18" charset="0"/>
              </a:rPr>
              <a:t>→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</a:t>
            </a:r>
            <a:r>
              <a:rPr lang="en-US" altLang="zh-CN" sz="2400" b="1" dirty="0" smtClean="0">
                <a:solidFill>
                  <a:srgbClr val="7030a0"/>
                </a:solidFill>
                <a:latin typeface="Microsoft YaHei UI" pitchFamily="18" charset="0"/>
                <a:cs typeface="Microsoft YaHei UI" pitchFamily="18" charset="0"/>
              </a:rPr>
              <a:t>.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2781300" algn="l"/>
                <a:tab pos="93345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42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6429247" y="1757933"/>
            <a:ext cx="3029458" cy="1792477"/>
          </a:xfrm>
          <a:custGeom>
            <a:avLst/>
            <a:gdLst>
              <a:gd name="connsiteX0" fmla="*/ 581914 w 3029458"/>
              <a:gd name="connsiteY0" fmla="*/ 288036 h 1792477"/>
              <a:gd name="connsiteX1" fmla="*/ 869950 w 3029458"/>
              <a:gd name="connsiteY1" fmla="*/ 0 h 1792477"/>
              <a:gd name="connsiteX2" fmla="*/ 989838 w 3029458"/>
              <a:gd name="connsiteY2" fmla="*/ 0 h 1792477"/>
              <a:gd name="connsiteX3" fmla="*/ 989838 w 3029458"/>
              <a:gd name="connsiteY3" fmla="*/ 0 h 1792477"/>
              <a:gd name="connsiteX4" fmla="*/ 1601723 w 3029458"/>
              <a:gd name="connsiteY4" fmla="*/ 0 h 1792477"/>
              <a:gd name="connsiteX5" fmla="*/ 2741421 w 3029458"/>
              <a:gd name="connsiteY5" fmla="*/ 0 h 1792477"/>
              <a:gd name="connsiteX6" fmla="*/ 3029458 w 3029458"/>
              <a:gd name="connsiteY6" fmla="*/ 288036 h 1792477"/>
              <a:gd name="connsiteX7" fmla="*/ 3029458 w 3029458"/>
              <a:gd name="connsiteY7" fmla="*/ 1008126 h 1792477"/>
              <a:gd name="connsiteX8" fmla="*/ 3029458 w 3029458"/>
              <a:gd name="connsiteY8" fmla="*/ 1008126 h 1792477"/>
              <a:gd name="connsiteX9" fmla="*/ 3029458 w 3029458"/>
              <a:gd name="connsiteY9" fmla="*/ 1440180 h 1792477"/>
              <a:gd name="connsiteX10" fmla="*/ 3029458 w 3029458"/>
              <a:gd name="connsiteY10" fmla="*/ 1440180 h 1792477"/>
              <a:gd name="connsiteX11" fmla="*/ 2741421 w 3029458"/>
              <a:gd name="connsiteY11" fmla="*/ 1728216 h 1792477"/>
              <a:gd name="connsiteX12" fmla="*/ 1601723 w 3029458"/>
              <a:gd name="connsiteY12" fmla="*/ 1728216 h 1792477"/>
              <a:gd name="connsiteX13" fmla="*/ 989838 w 3029458"/>
              <a:gd name="connsiteY13" fmla="*/ 1728216 h 1792477"/>
              <a:gd name="connsiteX14" fmla="*/ 989838 w 3029458"/>
              <a:gd name="connsiteY14" fmla="*/ 1728216 h 1792477"/>
              <a:gd name="connsiteX15" fmla="*/ 869950 w 3029458"/>
              <a:gd name="connsiteY15" fmla="*/ 1728216 h 1792477"/>
              <a:gd name="connsiteX16" fmla="*/ 581914 w 3029458"/>
              <a:gd name="connsiteY16" fmla="*/ 1440180 h 1792477"/>
              <a:gd name="connsiteX17" fmla="*/ 581914 w 3029458"/>
              <a:gd name="connsiteY17" fmla="*/ 1440180 h 1792477"/>
              <a:gd name="connsiteX18" fmla="*/ 0 w 3029458"/>
              <a:gd name="connsiteY18" fmla="*/ 1792477 h 1792477"/>
              <a:gd name="connsiteX19" fmla="*/ 581914 w 3029458"/>
              <a:gd name="connsiteY19" fmla="*/ 1008126 h 1792477"/>
              <a:gd name="connsiteX20" fmla="*/ 581914 w 3029458"/>
              <a:gd name="connsiteY20" fmla="*/ 288036 h 17924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029458" h="1792477">
                <a:moveTo>
                  <a:pt x="581914" y="288036"/>
                </a:moveTo>
                <a:cubicBezTo>
                  <a:pt x="581914" y="128905"/>
                  <a:pt x="710819" y="0"/>
                  <a:pt x="869950" y="0"/>
                </a:cubicBezTo>
                <a:lnTo>
                  <a:pt x="989838" y="0"/>
                </a:lnTo>
                <a:lnTo>
                  <a:pt x="989838" y="0"/>
                </a:lnTo>
                <a:lnTo>
                  <a:pt x="1601723" y="0"/>
                </a:lnTo>
                <a:lnTo>
                  <a:pt x="2741421" y="0"/>
                </a:lnTo>
                <a:cubicBezTo>
                  <a:pt x="2900553" y="0"/>
                  <a:pt x="3029458" y="128905"/>
                  <a:pt x="3029458" y="288036"/>
                </a:cubicBezTo>
                <a:lnTo>
                  <a:pt x="3029458" y="1008126"/>
                </a:lnTo>
                <a:lnTo>
                  <a:pt x="3029458" y="1008126"/>
                </a:lnTo>
                <a:lnTo>
                  <a:pt x="3029458" y="1440180"/>
                </a:lnTo>
                <a:lnTo>
                  <a:pt x="3029458" y="1440180"/>
                </a:lnTo>
                <a:cubicBezTo>
                  <a:pt x="3029458" y="1599311"/>
                  <a:pt x="2900553" y="1728216"/>
                  <a:pt x="2741421" y="1728216"/>
                </a:cubicBezTo>
                <a:lnTo>
                  <a:pt x="1601723" y="1728216"/>
                </a:lnTo>
                <a:lnTo>
                  <a:pt x="989838" y="1728216"/>
                </a:lnTo>
                <a:lnTo>
                  <a:pt x="989838" y="1728216"/>
                </a:lnTo>
                <a:lnTo>
                  <a:pt x="869950" y="1728216"/>
                </a:lnTo>
                <a:cubicBezTo>
                  <a:pt x="710819" y="1728216"/>
                  <a:pt x="581914" y="1599311"/>
                  <a:pt x="581914" y="1440180"/>
                </a:cubicBezTo>
                <a:lnTo>
                  <a:pt x="581914" y="1440180"/>
                </a:lnTo>
                <a:lnTo>
                  <a:pt x="0" y="1792477"/>
                </a:lnTo>
                <a:lnTo>
                  <a:pt x="581914" y="1008126"/>
                </a:lnTo>
                <a:lnTo>
                  <a:pt x="581914" y="288036"/>
                </a:lnTo>
              </a:path>
            </a:pathLst>
          </a:custGeom>
          <a:solidFill>
            <a:srgbClr val="c7da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410197" y="1738883"/>
            <a:ext cx="3067558" cy="1830577"/>
          </a:xfrm>
          <a:custGeom>
            <a:avLst/>
            <a:gdLst>
              <a:gd name="connsiteX0" fmla="*/ 600964 w 3067558"/>
              <a:gd name="connsiteY0" fmla="*/ 307086 h 1830577"/>
              <a:gd name="connsiteX1" fmla="*/ 889000 w 3067558"/>
              <a:gd name="connsiteY1" fmla="*/ 19050 h 1830577"/>
              <a:gd name="connsiteX2" fmla="*/ 1008888 w 3067558"/>
              <a:gd name="connsiteY2" fmla="*/ 19050 h 1830577"/>
              <a:gd name="connsiteX3" fmla="*/ 1008888 w 3067558"/>
              <a:gd name="connsiteY3" fmla="*/ 19050 h 1830577"/>
              <a:gd name="connsiteX4" fmla="*/ 1620773 w 3067558"/>
              <a:gd name="connsiteY4" fmla="*/ 19050 h 1830577"/>
              <a:gd name="connsiteX5" fmla="*/ 2760471 w 3067558"/>
              <a:gd name="connsiteY5" fmla="*/ 19050 h 1830577"/>
              <a:gd name="connsiteX6" fmla="*/ 3048508 w 3067558"/>
              <a:gd name="connsiteY6" fmla="*/ 307086 h 1830577"/>
              <a:gd name="connsiteX7" fmla="*/ 3048508 w 3067558"/>
              <a:gd name="connsiteY7" fmla="*/ 1027176 h 1830577"/>
              <a:gd name="connsiteX8" fmla="*/ 3048508 w 3067558"/>
              <a:gd name="connsiteY8" fmla="*/ 1027176 h 1830577"/>
              <a:gd name="connsiteX9" fmla="*/ 3048508 w 3067558"/>
              <a:gd name="connsiteY9" fmla="*/ 1459230 h 1830577"/>
              <a:gd name="connsiteX10" fmla="*/ 3048508 w 3067558"/>
              <a:gd name="connsiteY10" fmla="*/ 1459230 h 1830577"/>
              <a:gd name="connsiteX11" fmla="*/ 2760471 w 3067558"/>
              <a:gd name="connsiteY11" fmla="*/ 1747266 h 1830577"/>
              <a:gd name="connsiteX12" fmla="*/ 1620773 w 3067558"/>
              <a:gd name="connsiteY12" fmla="*/ 1747266 h 1830577"/>
              <a:gd name="connsiteX13" fmla="*/ 1008888 w 3067558"/>
              <a:gd name="connsiteY13" fmla="*/ 1747266 h 1830577"/>
              <a:gd name="connsiteX14" fmla="*/ 1008888 w 3067558"/>
              <a:gd name="connsiteY14" fmla="*/ 1747266 h 1830577"/>
              <a:gd name="connsiteX15" fmla="*/ 889000 w 3067558"/>
              <a:gd name="connsiteY15" fmla="*/ 1747266 h 1830577"/>
              <a:gd name="connsiteX16" fmla="*/ 600964 w 3067558"/>
              <a:gd name="connsiteY16" fmla="*/ 1459230 h 1830577"/>
              <a:gd name="connsiteX17" fmla="*/ 600964 w 3067558"/>
              <a:gd name="connsiteY17" fmla="*/ 1459230 h 1830577"/>
              <a:gd name="connsiteX18" fmla="*/ 19050 w 3067558"/>
              <a:gd name="connsiteY18" fmla="*/ 1811527 h 1830577"/>
              <a:gd name="connsiteX19" fmla="*/ 600964 w 3067558"/>
              <a:gd name="connsiteY19" fmla="*/ 1027176 h 1830577"/>
              <a:gd name="connsiteX20" fmla="*/ 600964 w 3067558"/>
              <a:gd name="connsiteY20" fmla="*/ 307086 h 18305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067558" h="1830577">
                <a:moveTo>
                  <a:pt x="600964" y="307086"/>
                </a:moveTo>
                <a:cubicBezTo>
                  <a:pt x="600964" y="147955"/>
                  <a:pt x="729869" y="19050"/>
                  <a:pt x="889000" y="19050"/>
                </a:cubicBezTo>
                <a:lnTo>
                  <a:pt x="1008888" y="19050"/>
                </a:lnTo>
                <a:lnTo>
                  <a:pt x="1008888" y="19050"/>
                </a:lnTo>
                <a:lnTo>
                  <a:pt x="1620773" y="19050"/>
                </a:lnTo>
                <a:lnTo>
                  <a:pt x="2760471" y="19050"/>
                </a:lnTo>
                <a:cubicBezTo>
                  <a:pt x="2919603" y="19050"/>
                  <a:pt x="3048508" y="147955"/>
                  <a:pt x="3048508" y="307086"/>
                </a:cubicBezTo>
                <a:lnTo>
                  <a:pt x="3048508" y="1027176"/>
                </a:lnTo>
                <a:lnTo>
                  <a:pt x="3048508" y="1027176"/>
                </a:lnTo>
                <a:lnTo>
                  <a:pt x="3048508" y="1459230"/>
                </a:lnTo>
                <a:lnTo>
                  <a:pt x="3048508" y="1459230"/>
                </a:lnTo>
                <a:cubicBezTo>
                  <a:pt x="3048508" y="1618361"/>
                  <a:pt x="2919603" y="1747266"/>
                  <a:pt x="2760471" y="1747266"/>
                </a:cubicBezTo>
                <a:lnTo>
                  <a:pt x="1620773" y="1747266"/>
                </a:lnTo>
                <a:lnTo>
                  <a:pt x="1008888" y="1747266"/>
                </a:lnTo>
                <a:lnTo>
                  <a:pt x="1008888" y="1747266"/>
                </a:lnTo>
                <a:lnTo>
                  <a:pt x="889000" y="1747266"/>
                </a:lnTo>
                <a:cubicBezTo>
                  <a:pt x="729869" y="1747266"/>
                  <a:pt x="600964" y="1618361"/>
                  <a:pt x="600964" y="1459230"/>
                </a:cubicBezTo>
                <a:lnTo>
                  <a:pt x="600964" y="1459230"/>
                </a:lnTo>
                <a:lnTo>
                  <a:pt x="19050" y="1811527"/>
                </a:lnTo>
                <a:lnTo>
                  <a:pt x="600964" y="1027176"/>
                </a:lnTo>
                <a:lnTo>
                  <a:pt x="600964" y="307086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46700" y="3467100"/>
            <a:ext cx="1384300" cy="1384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50419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不同类型的变量进行运算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65300" y="1181100"/>
            <a:ext cx="698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78100" y="1181100"/>
            <a:ext cx="36068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5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；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float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4.6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；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95500" y="1993900"/>
            <a:ext cx="127000" cy="149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244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244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244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387600" y="1841500"/>
            <a:ext cx="2870200" cy="168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float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z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+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double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z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+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z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+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175500" y="2070100"/>
            <a:ext cx="21336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Microsoft YaHei UI" pitchFamily="18" charset="0"/>
                <a:cs typeface="Microsoft YaHei UI" pitchFamily="18" charset="0"/>
              </a:rPr>
              <a:t>如果把不同类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2" dirty="0" smtClean="0">
                <a:solidFill>
                  <a:srgbClr val="32628e"/>
                </a:solidFill>
                <a:latin typeface="Microsoft YaHei UI" pitchFamily="18" charset="0"/>
                <a:cs typeface="Microsoft YaHei UI" pitchFamily="18" charset="0"/>
              </a:rPr>
              <a:t>型的变量相互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Microsoft YaHei UI" pitchFamily="18" charset="0"/>
                <a:cs typeface="Microsoft YaHei UI" pitchFamily="18" charset="0"/>
              </a:rPr>
              <a:t>运算会怎样呢？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415539" y="5085587"/>
            <a:ext cx="6188964" cy="536448"/>
          </a:xfrm>
          <a:custGeom>
            <a:avLst/>
            <a:gdLst>
              <a:gd name="connsiteX0" fmla="*/ 14477 w 6188964"/>
              <a:gd name="connsiteY0" fmla="*/ 268224 h 536448"/>
              <a:gd name="connsiteX1" fmla="*/ 268224 w 6188964"/>
              <a:gd name="connsiteY1" fmla="*/ 14478 h 536448"/>
              <a:gd name="connsiteX2" fmla="*/ 5920740 w 6188964"/>
              <a:gd name="connsiteY2" fmla="*/ 14478 h 536448"/>
              <a:gd name="connsiteX3" fmla="*/ 6174486 w 6188964"/>
              <a:gd name="connsiteY3" fmla="*/ 268224 h 536448"/>
              <a:gd name="connsiteX4" fmla="*/ 6174486 w 6188964"/>
              <a:gd name="connsiteY4" fmla="*/ 268224 h 536448"/>
              <a:gd name="connsiteX5" fmla="*/ 5920740 w 6188964"/>
              <a:gd name="connsiteY5" fmla="*/ 521970 h 536448"/>
              <a:gd name="connsiteX6" fmla="*/ 268224 w 6188964"/>
              <a:gd name="connsiteY6" fmla="*/ 521970 h 536448"/>
              <a:gd name="connsiteX7" fmla="*/ 14477 w 6188964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188964" h="536448">
                <a:moveTo>
                  <a:pt x="14477" y="268224"/>
                </a:moveTo>
                <a:cubicBezTo>
                  <a:pt x="14477" y="128143"/>
                  <a:pt x="128142" y="14478"/>
                  <a:pt x="268224" y="14478"/>
                </a:cubicBezTo>
                <a:lnTo>
                  <a:pt x="5920740" y="14478"/>
                </a:lnTo>
                <a:cubicBezTo>
                  <a:pt x="6060820" y="14478"/>
                  <a:pt x="6174486" y="128143"/>
                  <a:pt x="6174486" y="268224"/>
                </a:cubicBezTo>
                <a:lnTo>
                  <a:pt x="6174486" y="268224"/>
                </a:lnTo>
                <a:cubicBezTo>
                  <a:pt x="6174486" y="408305"/>
                  <a:pt x="6060820" y="521970"/>
                  <a:pt x="5920740" y="521970"/>
                </a:cubicBezTo>
                <a:lnTo>
                  <a:pt x="268224" y="521970"/>
                </a:lnTo>
                <a:cubicBezTo>
                  <a:pt x="128142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75432" y="4258055"/>
            <a:ext cx="6394703" cy="536447"/>
          </a:xfrm>
          <a:custGeom>
            <a:avLst/>
            <a:gdLst>
              <a:gd name="connsiteX0" fmla="*/ 14477 w 6394703"/>
              <a:gd name="connsiteY0" fmla="*/ 268223 h 536447"/>
              <a:gd name="connsiteX1" fmla="*/ 268223 w 6394703"/>
              <a:gd name="connsiteY1" fmla="*/ 14478 h 536447"/>
              <a:gd name="connsiteX2" fmla="*/ 6126479 w 6394703"/>
              <a:gd name="connsiteY2" fmla="*/ 14478 h 536447"/>
              <a:gd name="connsiteX3" fmla="*/ 6380225 w 6394703"/>
              <a:gd name="connsiteY3" fmla="*/ 268223 h 536447"/>
              <a:gd name="connsiteX4" fmla="*/ 6380225 w 6394703"/>
              <a:gd name="connsiteY4" fmla="*/ 268223 h 536447"/>
              <a:gd name="connsiteX5" fmla="*/ 6126479 w 6394703"/>
              <a:gd name="connsiteY5" fmla="*/ 521970 h 536447"/>
              <a:gd name="connsiteX6" fmla="*/ 268223 w 6394703"/>
              <a:gd name="connsiteY6" fmla="*/ 521970 h 536447"/>
              <a:gd name="connsiteX7" fmla="*/ 14477 w 6394703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394703" h="536447">
                <a:moveTo>
                  <a:pt x="14477" y="268223"/>
                </a:moveTo>
                <a:cubicBezTo>
                  <a:pt x="14477" y="128142"/>
                  <a:pt x="128142" y="14478"/>
                  <a:pt x="268223" y="14478"/>
                </a:cubicBezTo>
                <a:lnTo>
                  <a:pt x="6126479" y="14478"/>
                </a:lnTo>
                <a:cubicBezTo>
                  <a:pt x="6266561" y="14478"/>
                  <a:pt x="6380225" y="128142"/>
                  <a:pt x="6380225" y="268223"/>
                </a:cubicBezTo>
                <a:lnTo>
                  <a:pt x="6380225" y="268223"/>
                </a:lnTo>
                <a:cubicBezTo>
                  <a:pt x="6380225" y="408304"/>
                  <a:pt x="6266561" y="521970"/>
                  <a:pt x="6126479" y="521970"/>
                </a:cubicBezTo>
                <a:lnTo>
                  <a:pt x="268223" y="521970"/>
                </a:lnTo>
                <a:cubicBezTo>
                  <a:pt x="128142" y="521970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36975" y="3445763"/>
            <a:ext cx="6233159" cy="536448"/>
          </a:xfrm>
          <a:custGeom>
            <a:avLst/>
            <a:gdLst>
              <a:gd name="connsiteX0" fmla="*/ 14477 w 6233159"/>
              <a:gd name="connsiteY0" fmla="*/ 268224 h 536448"/>
              <a:gd name="connsiteX1" fmla="*/ 268224 w 6233159"/>
              <a:gd name="connsiteY1" fmla="*/ 14478 h 536448"/>
              <a:gd name="connsiteX2" fmla="*/ 5964936 w 6233159"/>
              <a:gd name="connsiteY2" fmla="*/ 14478 h 536448"/>
              <a:gd name="connsiteX3" fmla="*/ 6218681 w 6233159"/>
              <a:gd name="connsiteY3" fmla="*/ 268224 h 536448"/>
              <a:gd name="connsiteX4" fmla="*/ 6218681 w 6233159"/>
              <a:gd name="connsiteY4" fmla="*/ 268224 h 536448"/>
              <a:gd name="connsiteX5" fmla="*/ 5964936 w 6233159"/>
              <a:gd name="connsiteY5" fmla="*/ 521970 h 536448"/>
              <a:gd name="connsiteX6" fmla="*/ 268224 w 6233159"/>
              <a:gd name="connsiteY6" fmla="*/ 521970 h 536448"/>
              <a:gd name="connsiteX7" fmla="*/ 14477 w 6233159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33159" h="536448">
                <a:moveTo>
                  <a:pt x="14477" y="268224"/>
                </a:moveTo>
                <a:cubicBezTo>
                  <a:pt x="14477" y="128143"/>
                  <a:pt x="128143" y="14478"/>
                  <a:pt x="268224" y="14478"/>
                </a:cubicBezTo>
                <a:lnTo>
                  <a:pt x="5964936" y="14478"/>
                </a:lnTo>
                <a:cubicBezTo>
                  <a:pt x="6105017" y="14478"/>
                  <a:pt x="6218681" y="128143"/>
                  <a:pt x="6218681" y="268224"/>
                </a:cubicBezTo>
                <a:lnTo>
                  <a:pt x="6218681" y="268224"/>
                </a:lnTo>
                <a:cubicBezTo>
                  <a:pt x="6218681" y="408305"/>
                  <a:pt x="6105017" y="521970"/>
                  <a:pt x="5964936" y="521970"/>
                </a:cubicBezTo>
                <a:lnTo>
                  <a:pt x="268224" y="521970"/>
                </a:lnTo>
                <a:cubicBezTo>
                  <a:pt x="128143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32760" y="2577083"/>
            <a:ext cx="6245351" cy="536448"/>
          </a:xfrm>
          <a:custGeom>
            <a:avLst/>
            <a:gdLst>
              <a:gd name="connsiteX0" fmla="*/ 14477 w 6245351"/>
              <a:gd name="connsiteY0" fmla="*/ 268223 h 536448"/>
              <a:gd name="connsiteX1" fmla="*/ 268224 w 6245351"/>
              <a:gd name="connsiteY1" fmla="*/ 14477 h 536448"/>
              <a:gd name="connsiteX2" fmla="*/ 5977127 w 6245351"/>
              <a:gd name="connsiteY2" fmla="*/ 14477 h 536448"/>
              <a:gd name="connsiteX3" fmla="*/ 6230873 w 6245351"/>
              <a:gd name="connsiteY3" fmla="*/ 268223 h 536448"/>
              <a:gd name="connsiteX4" fmla="*/ 6230873 w 6245351"/>
              <a:gd name="connsiteY4" fmla="*/ 268223 h 536448"/>
              <a:gd name="connsiteX5" fmla="*/ 5977127 w 6245351"/>
              <a:gd name="connsiteY5" fmla="*/ 521970 h 536448"/>
              <a:gd name="connsiteX6" fmla="*/ 268224 w 6245351"/>
              <a:gd name="connsiteY6" fmla="*/ 521970 h 536448"/>
              <a:gd name="connsiteX7" fmla="*/ 14477 w 6245351"/>
              <a:gd name="connsiteY7" fmla="*/ 268223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45351" h="536448">
                <a:moveTo>
                  <a:pt x="14477" y="268223"/>
                </a:moveTo>
                <a:cubicBezTo>
                  <a:pt x="14477" y="128142"/>
                  <a:pt x="128142" y="14477"/>
                  <a:pt x="268224" y="14477"/>
                </a:cubicBezTo>
                <a:lnTo>
                  <a:pt x="5977127" y="14477"/>
                </a:lnTo>
                <a:cubicBezTo>
                  <a:pt x="6117335" y="14477"/>
                  <a:pt x="6230873" y="128142"/>
                  <a:pt x="6230873" y="268223"/>
                </a:cubicBezTo>
                <a:lnTo>
                  <a:pt x="6230873" y="268223"/>
                </a:lnTo>
                <a:cubicBezTo>
                  <a:pt x="6230873" y="408432"/>
                  <a:pt x="6117208" y="521970"/>
                  <a:pt x="5977127" y="521970"/>
                </a:cubicBezTo>
                <a:lnTo>
                  <a:pt x="268224" y="521970"/>
                </a:lnTo>
                <a:cubicBezTo>
                  <a:pt x="128142" y="521970"/>
                  <a:pt x="14477" y="408305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39339" y="1807464"/>
            <a:ext cx="6265164" cy="536447"/>
          </a:xfrm>
          <a:custGeom>
            <a:avLst/>
            <a:gdLst>
              <a:gd name="connsiteX0" fmla="*/ 14477 w 6265164"/>
              <a:gd name="connsiteY0" fmla="*/ 268223 h 536447"/>
              <a:gd name="connsiteX1" fmla="*/ 268224 w 6265164"/>
              <a:gd name="connsiteY1" fmla="*/ 14477 h 536447"/>
              <a:gd name="connsiteX2" fmla="*/ 5996940 w 6265164"/>
              <a:gd name="connsiteY2" fmla="*/ 14477 h 536447"/>
              <a:gd name="connsiteX3" fmla="*/ 6250686 w 6265164"/>
              <a:gd name="connsiteY3" fmla="*/ 268223 h 536447"/>
              <a:gd name="connsiteX4" fmla="*/ 6250686 w 6265164"/>
              <a:gd name="connsiteY4" fmla="*/ 268223 h 536447"/>
              <a:gd name="connsiteX5" fmla="*/ 5996940 w 6265164"/>
              <a:gd name="connsiteY5" fmla="*/ 521969 h 536447"/>
              <a:gd name="connsiteX6" fmla="*/ 268224 w 6265164"/>
              <a:gd name="connsiteY6" fmla="*/ 521969 h 536447"/>
              <a:gd name="connsiteX7" fmla="*/ 14477 w 6265164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65164" h="536447">
                <a:moveTo>
                  <a:pt x="14477" y="268223"/>
                </a:moveTo>
                <a:cubicBezTo>
                  <a:pt x="14477" y="128142"/>
                  <a:pt x="128142" y="14477"/>
                  <a:pt x="268224" y="14477"/>
                </a:cubicBezTo>
                <a:lnTo>
                  <a:pt x="5996940" y="14477"/>
                </a:lnTo>
                <a:cubicBezTo>
                  <a:pt x="6137020" y="14477"/>
                  <a:pt x="6250686" y="128142"/>
                  <a:pt x="6250686" y="268223"/>
                </a:cubicBezTo>
                <a:lnTo>
                  <a:pt x="6250686" y="268223"/>
                </a:lnTo>
                <a:cubicBezTo>
                  <a:pt x="6250686" y="408304"/>
                  <a:pt x="6137020" y="521969"/>
                  <a:pt x="5996940" y="521969"/>
                </a:cubicBezTo>
                <a:lnTo>
                  <a:pt x="268224" y="521969"/>
                </a:lnTo>
                <a:cubicBezTo>
                  <a:pt x="128142" y="521969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521952" y="4293108"/>
            <a:ext cx="533400" cy="449579"/>
          </a:xfrm>
          <a:custGeom>
            <a:avLst/>
            <a:gdLst>
              <a:gd name="connsiteX0" fmla="*/ 0 w 533400"/>
              <a:gd name="connsiteY0" fmla="*/ 0 h 449579"/>
              <a:gd name="connsiteX1" fmla="*/ 297306 w 533400"/>
              <a:gd name="connsiteY1" fmla="*/ 0 h 449579"/>
              <a:gd name="connsiteX2" fmla="*/ 533400 w 533400"/>
              <a:gd name="connsiteY2" fmla="*/ 224789 h 449579"/>
              <a:gd name="connsiteX3" fmla="*/ 297306 w 533400"/>
              <a:gd name="connsiteY3" fmla="*/ 449579 h 449579"/>
              <a:gd name="connsiteX4" fmla="*/ 0 w 533400"/>
              <a:gd name="connsiteY4" fmla="*/ 449579 h 449579"/>
              <a:gd name="connsiteX5" fmla="*/ 236092 w 533400"/>
              <a:gd name="connsiteY5" fmla="*/ 224789 h 449579"/>
              <a:gd name="connsiteX6" fmla="*/ 0 w 533400"/>
              <a:gd name="connsiteY6" fmla="*/ 0 h 449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79">
                <a:moveTo>
                  <a:pt x="0" y="0"/>
                </a:moveTo>
                <a:lnTo>
                  <a:pt x="297306" y="0"/>
                </a:lnTo>
                <a:lnTo>
                  <a:pt x="533400" y="224789"/>
                </a:lnTo>
                <a:lnTo>
                  <a:pt x="297306" y="449579"/>
                </a:lnTo>
                <a:lnTo>
                  <a:pt x="0" y="449579"/>
                </a:lnTo>
                <a:lnTo>
                  <a:pt x="236092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098023" y="4293108"/>
            <a:ext cx="533400" cy="449579"/>
          </a:xfrm>
          <a:custGeom>
            <a:avLst/>
            <a:gdLst>
              <a:gd name="connsiteX0" fmla="*/ 0 w 533400"/>
              <a:gd name="connsiteY0" fmla="*/ 0 h 449579"/>
              <a:gd name="connsiteX1" fmla="*/ 297307 w 533400"/>
              <a:gd name="connsiteY1" fmla="*/ 0 h 449579"/>
              <a:gd name="connsiteX2" fmla="*/ 533400 w 533400"/>
              <a:gd name="connsiteY2" fmla="*/ 224789 h 449579"/>
              <a:gd name="connsiteX3" fmla="*/ 297307 w 533400"/>
              <a:gd name="connsiteY3" fmla="*/ 449579 h 449579"/>
              <a:gd name="connsiteX4" fmla="*/ 0 w 533400"/>
              <a:gd name="connsiteY4" fmla="*/ 449579 h 449579"/>
              <a:gd name="connsiteX5" fmla="*/ 236093 w 533400"/>
              <a:gd name="connsiteY5" fmla="*/ 224789 h 449579"/>
              <a:gd name="connsiteX6" fmla="*/ 0 w 533400"/>
              <a:gd name="connsiteY6" fmla="*/ 0 h 449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79">
                <a:moveTo>
                  <a:pt x="0" y="0"/>
                </a:moveTo>
                <a:lnTo>
                  <a:pt x="297307" y="0"/>
                </a:lnTo>
                <a:lnTo>
                  <a:pt x="533400" y="224789"/>
                </a:lnTo>
                <a:lnTo>
                  <a:pt x="297307" y="449579"/>
                </a:lnTo>
                <a:lnTo>
                  <a:pt x="0" y="449579"/>
                </a:lnTo>
                <a:lnTo>
                  <a:pt x="236093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674095" y="4293108"/>
            <a:ext cx="533400" cy="449579"/>
          </a:xfrm>
          <a:custGeom>
            <a:avLst/>
            <a:gdLst>
              <a:gd name="connsiteX0" fmla="*/ 0 w 533400"/>
              <a:gd name="connsiteY0" fmla="*/ 0 h 449579"/>
              <a:gd name="connsiteX1" fmla="*/ 297307 w 533400"/>
              <a:gd name="connsiteY1" fmla="*/ 0 h 449579"/>
              <a:gd name="connsiteX2" fmla="*/ 533400 w 533400"/>
              <a:gd name="connsiteY2" fmla="*/ 224789 h 449579"/>
              <a:gd name="connsiteX3" fmla="*/ 297307 w 533400"/>
              <a:gd name="connsiteY3" fmla="*/ 449579 h 449579"/>
              <a:gd name="connsiteX4" fmla="*/ 0 w 533400"/>
              <a:gd name="connsiteY4" fmla="*/ 449579 h 449579"/>
              <a:gd name="connsiteX5" fmla="*/ 236093 w 533400"/>
              <a:gd name="connsiteY5" fmla="*/ 224789 h 449579"/>
              <a:gd name="connsiteX6" fmla="*/ 0 w 533400"/>
              <a:gd name="connsiteY6" fmla="*/ 0 h 449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79">
                <a:moveTo>
                  <a:pt x="0" y="0"/>
                </a:moveTo>
                <a:lnTo>
                  <a:pt x="297307" y="0"/>
                </a:lnTo>
                <a:lnTo>
                  <a:pt x="533400" y="224789"/>
                </a:lnTo>
                <a:lnTo>
                  <a:pt x="297307" y="449579"/>
                </a:lnTo>
                <a:lnTo>
                  <a:pt x="0" y="449579"/>
                </a:lnTo>
                <a:lnTo>
                  <a:pt x="236093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09700"/>
            <a:ext cx="3365500" cy="4953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86900" y="4254500"/>
            <a:ext cx="1803400" cy="571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411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本章授课内容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90800" y="51943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内存溢出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51200" y="43688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类型转换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16300" y="3556000"/>
            <a:ext cx="1143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运算符总结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13100" y="26924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位运算符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14600" y="1917700"/>
            <a:ext cx="1143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条件运算符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39900" y="3035300"/>
            <a:ext cx="8420100" cy="2806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1828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类型转换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82700" y="1054100"/>
            <a:ext cx="73533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24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类型转换分为</a:t>
            </a:r>
            <a:r>
              <a:rPr lang="en-US" altLang="zh-CN" sz="2798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隐式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类型转换和</a:t>
            </a:r>
            <a:r>
              <a:rPr lang="en-US" altLang="zh-CN" sz="2798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显示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类型转换。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98600" y="1651000"/>
            <a:ext cx="90678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0x89898;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/*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等价于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0x00089898;*/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98600" y="2120900"/>
            <a:ext cx="15621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798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short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8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y;</a:t>
            </a:r>
          </a:p>
          <a:p>
            <a:pPr>
              <a:lnSpc>
                <a:spcPts val="33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y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x;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3500" y="2501900"/>
            <a:ext cx="9309100" cy="4102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411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隐式类型转换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14400" y="1066800"/>
            <a:ext cx="10172700" cy="1231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228600" algn="l"/>
              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在表达式中如果有不同类型的变量或字面值参与同一运算时，</a:t>
            </a:r>
          </a:p>
          <a:p>
            <a:pPr>
              <a:lnSpc>
                <a:spcPts val="300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编译器将在编译时自动按照规定的规则将其转换为相同的数据类</a:t>
            </a:r>
          </a:p>
          <a:p>
            <a:pPr>
              <a:lnSpc>
                <a:spcPts val="300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型，这种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由编译自动完成的转换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即是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隐式转换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14400" y="2425700"/>
            <a:ext cx="2730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整数转换级别：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47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隐式类型转换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1117600"/>
            <a:ext cx="9385300" cy="148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92100" algn="l"/>
              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规则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：若运算符两边的操作数类型相同则不需要任何转换。</a:t>
            </a:r>
          </a:p>
          <a:p>
            <a:pPr>
              <a:lnSpc>
                <a:spcPts val="2800"/>
              </a:lnSpc>
              <a:tabLst>
                <a:tab pos="292100" algn="l"/>
              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规则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：若两边都是带符号类型或都是无符号类型，则把低级别类型</a:t>
            </a:r>
          </a:p>
          <a:p>
            <a:pPr>
              <a:lnSpc>
                <a:spcPts val="2800"/>
              </a:lnSpc>
              <a:tabLst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的操作数转换为高级别的类型。如：设有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long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long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x;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long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y;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，则</a:t>
            </a:r>
          </a:p>
          <a:p>
            <a:pPr>
              <a:lnSpc>
                <a:spcPts val="2800"/>
              </a:lnSpc>
              <a:tabLst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计算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+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时先将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的类型转换为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long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long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2578100"/>
            <a:ext cx="9207500" cy="148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92100" algn="l"/>
              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规则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：若一个操作数是带符号的（设为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），另一个是无符号的</a:t>
            </a:r>
          </a:p>
          <a:p>
            <a:pPr>
              <a:lnSpc>
                <a:spcPts val="2800"/>
              </a:lnSpc>
              <a:tabLst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（设为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U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），且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U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的级别高于或等于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的级别，则把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转换成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U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的类</a:t>
            </a:r>
          </a:p>
          <a:p>
            <a:pPr>
              <a:lnSpc>
                <a:spcPts val="2800"/>
              </a:lnSpc>
              <a:tabLst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型。如：设有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unsigned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x;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y;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，则计算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+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时先将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的类型</a:t>
            </a:r>
          </a:p>
          <a:p>
            <a:pPr>
              <a:lnSpc>
                <a:spcPts val="2800"/>
              </a:lnSpc>
              <a:tabLst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转换为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unsigned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4025900"/>
            <a:ext cx="92456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92100" algn="l"/>
              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规则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4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：若一个操作数是带符号的（设为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），另一个是无符号的</a:t>
            </a:r>
          </a:p>
          <a:p>
            <a:pPr>
              <a:lnSpc>
                <a:spcPts val="2800"/>
              </a:lnSpc>
              <a:tabLst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（设为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U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），且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的类型能够表示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U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的类型的所有数值，则把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U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转换</a:t>
            </a:r>
          </a:p>
          <a:p>
            <a:pPr>
              <a:lnSpc>
                <a:spcPts val="2800"/>
              </a:lnSpc>
              <a:tabLst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为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的类型。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5130800"/>
            <a:ext cx="9283700" cy="113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92100" algn="l"/>
              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规则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5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：若一个操作数是带符号的（设为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），另一个是无符号的</a:t>
            </a:r>
          </a:p>
          <a:p>
            <a:pPr>
              <a:lnSpc>
                <a:spcPts val="2800"/>
              </a:lnSpc>
              <a:tabLst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（设为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U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），且以上规则都不适用，则把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和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U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转换为与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的类型级</a:t>
            </a:r>
          </a:p>
          <a:p>
            <a:pPr>
              <a:lnSpc>
                <a:spcPts val="2800"/>
              </a:lnSpc>
              <a:tabLst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别相同的无符号类型。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81000"/>
            <a:ext cx="2743200" cy="137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9271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隐式类型转换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400"/>
              </a:lnSpc>
              <a:tabLst>
                <a:tab pos="927100" algn="l"/>
              </a:tabLst>
            </a:pPr>
            <a:r>
              <a:rPr lang="en-US" altLang="zh-CN" dirty="0" smtClean="0"/>
              <a:t>	</a:t>
            </a:r>
            <a:r>
              <a:rPr lang="en-US" altLang="zh-CN" sz="3204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注意：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79600" y="2171700"/>
            <a:ext cx="279400" cy="194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							</a:tabLst>
            </a:pPr>
            <a:r>
              <a:rPr lang="en-US" altLang="zh-CN" sz="255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							</a:tabLst>
            </a:pPr>
            <a:r>
              <a:rPr lang="en-US" altLang="zh-CN" sz="255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							</a:tabLst>
            </a:pPr>
            <a:r>
              <a:rPr lang="en-US" altLang="zh-CN" sz="255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336800" y="2057400"/>
            <a:ext cx="7721600" cy="2603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隐式类型转换是编译器自动进行的</a:t>
            </a:r>
            <a:r>
              <a:rPr lang="en-US" altLang="zh-CN" sz="32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200"/>
              </a:lnSpc>
              <a:tabLst>
							</a:tabLst>
            </a:pPr>
            <a:r>
              <a:rPr lang="en-US" altLang="zh-CN" sz="3206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隐式类型转换一般是向较大的类型转变</a:t>
            </a:r>
            <a:r>
              <a:rPr lang="en-US" altLang="zh-CN" sz="3206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200"/>
              </a:lnSpc>
              <a:tabLst>
							</a:tabLst>
            </a:pPr>
            <a:r>
              <a:rPr lang="en-US" altLang="zh-CN" sz="32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在一个表达式中尽量避免带符号和无符号的</a:t>
            </a:r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3206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数同时出现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253731" y="413600"/>
            <a:ext cx="4184840" cy="634822"/>
          </a:xfrm>
          <a:custGeom>
            <a:avLst/>
            <a:gdLst>
              <a:gd name="connsiteX0" fmla="*/ 0 w 4184840"/>
              <a:gd name="connsiteY0" fmla="*/ 634822 h 634822"/>
              <a:gd name="connsiteX1" fmla="*/ 4184840 w 4184840"/>
              <a:gd name="connsiteY1" fmla="*/ 634822 h 634822"/>
              <a:gd name="connsiteX2" fmla="*/ 4184840 w 4184840"/>
              <a:gd name="connsiteY2" fmla="*/ 0 h 634822"/>
              <a:gd name="connsiteX3" fmla="*/ 0 w 4184840"/>
              <a:gd name="connsiteY3" fmla="*/ 0 h 634822"/>
              <a:gd name="connsiteX4" fmla="*/ 0 w 4184840"/>
              <a:gd name="connsiteY4" fmla="*/ 634822 h 6348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184840" h="634822">
                <a:moveTo>
                  <a:pt x="0" y="634822"/>
                </a:moveTo>
                <a:lnTo>
                  <a:pt x="4184840" y="634822"/>
                </a:lnTo>
                <a:lnTo>
                  <a:pt x="4184840" y="0"/>
                </a:lnTo>
                <a:lnTo>
                  <a:pt x="0" y="0"/>
                </a:lnTo>
                <a:lnTo>
                  <a:pt x="0" y="63482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241031" y="400900"/>
            <a:ext cx="4210240" cy="660222"/>
          </a:xfrm>
          <a:custGeom>
            <a:avLst/>
            <a:gdLst>
              <a:gd name="connsiteX0" fmla="*/ 6350 w 4210240"/>
              <a:gd name="connsiteY0" fmla="*/ 653872 h 660222"/>
              <a:gd name="connsiteX1" fmla="*/ 4203890 w 4210240"/>
              <a:gd name="connsiteY1" fmla="*/ 653872 h 660222"/>
              <a:gd name="connsiteX2" fmla="*/ 4203890 w 4210240"/>
              <a:gd name="connsiteY2" fmla="*/ 6350 h 660222"/>
              <a:gd name="connsiteX3" fmla="*/ 6350 w 4210240"/>
              <a:gd name="connsiteY3" fmla="*/ 6350 h 660222"/>
              <a:gd name="connsiteX4" fmla="*/ 6350 w 4210240"/>
              <a:gd name="connsiteY4" fmla="*/ 653872 h 6602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210240" h="660222">
                <a:moveTo>
                  <a:pt x="6350" y="653872"/>
                </a:moveTo>
                <a:lnTo>
                  <a:pt x="4203890" y="653872"/>
                </a:lnTo>
                <a:lnTo>
                  <a:pt x="4203890" y="6350"/>
                </a:lnTo>
                <a:lnTo>
                  <a:pt x="6350" y="6350"/>
                </a:lnTo>
                <a:lnTo>
                  <a:pt x="6350" y="653872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95300" y="342900"/>
            <a:ext cx="34671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3600" b="1" dirty="0" smtClean="0">
                <a:solidFill>
                  <a:srgbClr val="39527b"/>
                </a:solidFill>
                <a:latin typeface="Corbel" pitchFamily="18" charset="0"/>
                <a:cs typeface="Corbel" pitchFamily="18" charset="0"/>
              </a:rPr>
              <a:t>C</a:t>
            </a: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语言的“单词”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98600" y="1130300"/>
            <a:ext cx="9994900" cy="570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330200" algn="l"/>
                <a:tab pos="9931400" algn="l"/>
              </a:tabLst>
            </a:pPr>
            <a:r>
              <a:rPr lang="en-US" altLang="zh-CN" sz="32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标准定义了多种类型的”单词”：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330200" algn="l"/>
                <a:tab pos="9931400" algn="l"/>
              </a:tabLst>
            </a:pPr>
            <a:r>
              <a:rPr lang="en-US" altLang="zh-CN" dirty="0" smtClean="0"/>
              <a:t>	</a:t>
            </a:r>
            <a:r>
              <a:rPr lang="en-US" altLang="zh-CN" sz="2604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关键词</a:t>
            </a:r>
            <a:r>
              <a:rPr lang="en-US" altLang="zh-CN" sz="2604" b="1" dirty="0" smtClean="0">
                <a:solidFill>
                  <a:srgbClr val="ca1204"/>
                </a:solidFill>
                <a:latin typeface="Microsoft YaHei UI" pitchFamily="18" charset="0"/>
                <a:cs typeface="Microsoft YaHei UI" pitchFamily="18" charset="0"/>
              </a:rPr>
              <a:t>(keywords)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：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return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for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void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、…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330200" algn="l"/>
                <a:tab pos="9931400" algn="l"/>
              </a:tabLst>
            </a:pPr>
            <a:r>
              <a:rPr lang="en-US" altLang="zh-CN" dirty="0" smtClean="0"/>
              <a:t>	</a:t>
            </a:r>
            <a:r>
              <a:rPr lang="en-US" altLang="zh-CN" sz="2604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标识符</a:t>
            </a:r>
            <a:r>
              <a:rPr lang="en-US" altLang="zh-CN" sz="2604" b="1" dirty="0" smtClean="0">
                <a:solidFill>
                  <a:srgbClr val="ca1204"/>
                </a:solidFill>
                <a:latin typeface="Microsoft YaHei UI" pitchFamily="18" charset="0"/>
                <a:cs typeface="Microsoft YaHei UI" pitchFamily="18" charset="0"/>
              </a:rPr>
              <a:t>(identifiers)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：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z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、…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330200" algn="l"/>
                <a:tab pos="9931400" algn="l"/>
              </a:tabLst>
            </a:pPr>
            <a:r>
              <a:rPr lang="en-US" altLang="zh-CN" dirty="0" smtClean="0"/>
              <a:t>	</a:t>
            </a:r>
            <a:r>
              <a:rPr lang="en-US" altLang="zh-CN" sz="2604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字面值</a:t>
            </a:r>
            <a:r>
              <a:rPr lang="en-US" altLang="zh-CN" sz="2604" b="1" dirty="0" smtClean="0">
                <a:solidFill>
                  <a:srgbClr val="ca1204"/>
                </a:solidFill>
                <a:latin typeface="Microsoft YaHei UI" pitchFamily="18" charset="0"/>
                <a:cs typeface="Microsoft YaHei UI" pitchFamily="18" charset="0"/>
              </a:rPr>
              <a:t>(literal)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：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4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、“Hello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World!”、…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330200" algn="l"/>
                <a:tab pos="9931400" algn="l"/>
              </a:tabLst>
            </a:pPr>
            <a:r>
              <a:rPr lang="en-US" altLang="zh-CN" dirty="0" smtClean="0"/>
              <a:t>	</a:t>
            </a:r>
            <a:r>
              <a:rPr lang="en-US" altLang="zh-CN" sz="2606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注释</a:t>
            </a:r>
            <a:r>
              <a:rPr lang="en-US" altLang="zh-CN" sz="2606" b="1" dirty="0" smtClean="0">
                <a:solidFill>
                  <a:srgbClr val="ca1204"/>
                </a:solidFill>
                <a:latin typeface="Microsoft YaHei UI" pitchFamily="18" charset="0"/>
                <a:cs typeface="Microsoft YaHei UI" pitchFamily="18" charset="0"/>
              </a:rPr>
              <a:t>(comment)</a:t>
            </a:r>
            <a:r>
              <a:rPr lang="en-US" altLang="zh-CN" sz="26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：</a:t>
            </a:r>
            <a:r>
              <a:rPr lang="en-US" altLang="zh-CN" sz="26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/*This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is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a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comment.*/</a:t>
            </a:r>
            <a:r>
              <a:rPr lang="en-US" altLang="zh-CN" sz="26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、…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330200" algn="l"/>
                <a:tab pos="9931400" algn="l"/>
              </a:tabLst>
            </a:pPr>
            <a:r>
              <a:rPr lang="en-US" altLang="zh-CN" dirty="0" smtClean="0"/>
              <a:t>	</a:t>
            </a:r>
            <a:r>
              <a:rPr lang="en-US" altLang="zh-CN" sz="2604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操作符</a:t>
            </a:r>
            <a:r>
              <a:rPr lang="en-US" altLang="zh-CN" sz="2604" b="1" dirty="0" smtClean="0">
                <a:solidFill>
                  <a:srgbClr val="ca1204"/>
                </a:solidFill>
                <a:latin typeface="Microsoft YaHei UI" pitchFamily="18" charset="0"/>
                <a:cs typeface="Microsoft YaHei UI" pitchFamily="18" charset="0"/>
              </a:rPr>
              <a:t>(operator)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：</a:t>
            </a:r>
            <a:r>
              <a:rPr lang="en-US" altLang="zh-CN" sz="2604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+</a:t>
            </a:r>
            <a:r>
              <a:rPr lang="en-US" altLang="zh-CN" sz="2604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604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-</a:t>
            </a:r>
            <a:r>
              <a:rPr lang="en-US" altLang="zh-CN" sz="2604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604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*</a:t>
            </a:r>
            <a:r>
              <a:rPr lang="en-US" altLang="zh-CN" sz="2604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604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/</a:t>
            </a:r>
            <a:r>
              <a:rPr lang="en-US" altLang="zh-CN" sz="2604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、…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330200" algn="l"/>
                <a:tab pos="9931400" algn="l"/>
              </a:tabLst>
            </a:pPr>
            <a:r>
              <a:rPr lang="en-US" altLang="zh-CN" dirty="0" smtClean="0"/>
              <a:t>	</a:t>
            </a:r>
            <a:r>
              <a:rPr lang="en-US" altLang="zh-CN" sz="2606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分隔符</a:t>
            </a:r>
            <a:r>
              <a:rPr lang="en-US" altLang="zh-CN" sz="2606" b="1" dirty="0" smtClean="0">
                <a:solidFill>
                  <a:srgbClr val="ca1204"/>
                </a:solidFill>
                <a:latin typeface="Microsoft YaHei UI" pitchFamily="18" charset="0"/>
                <a:cs typeface="Microsoft YaHei UI" pitchFamily="18" charset="0"/>
              </a:rPr>
              <a:t>(separator)</a:t>
            </a:r>
            <a:r>
              <a:rPr lang="en-US" altLang="zh-CN" sz="26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：</a:t>
            </a:r>
            <a:r>
              <a:rPr lang="en-US" altLang="zh-CN" sz="26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{</a:t>
            </a:r>
            <a:r>
              <a:rPr lang="en-US" altLang="zh-CN" sz="26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6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}</a:t>
            </a:r>
            <a:r>
              <a:rPr lang="en-US" altLang="zh-CN" sz="26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、…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330200" algn="l"/>
                <a:tab pos="9931400" algn="l"/>
              </a:tabLst>
            </a:pPr>
            <a:r>
              <a:rPr lang="en-US" altLang="zh-CN" dirty="0" smtClean="0"/>
              <a:t>	</a:t>
            </a:r>
            <a:r>
              <a:rPr lang="en-US" altLang="zh-CN" sz="2604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…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330200" algn="l"/>
                <a:tab pos="99314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251700" y="419100"/>
            <a:ext cx="24384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							</a:tabLst>
            </a:pP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%d</a:t>
            </a: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表示打印一个有符号整数</a:t>
            </a:r>
          </a:p>
          <a:p>
            <a:pPr>
              <a:lnSpc>
                <a:spcPts val="1500"/>
              </a:lnSpc>
              <a:tabLst>
							</a:tabLst>
            </a:pP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%u</a:t>
            </a:r>
            <a:r>
              <a:rPr lang="en-US" altLang="zh-CN" sz="1600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表示打印一个无符号整数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01800" y="3771900"/>
            <a:ext cx="8445500" cy="2273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95300" y="368300"/>
            <a:ext cx="6845300" cy="106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8636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显示类型转换</a:t>
            </a:r>
          </a:p>
          <a:p>
            <a:pPr>
              <a:lnSpc>
                <a:spcPts val="4900"/>
              </a:lnSpc>
              <a:tabLst>
                <a:tab pos="863600" algn="l"/>
              </a:tabLst>
            </a:pPr>
            <a:r>
              <a:rPr lang="en-US" altLang="zh-CN" dirty="0" smtClean="0"/>
              <a:t>	</a:t>
            </a:r>
            <a:r>
              <a:rPr lang="en-US" altLang="zh-CN" sz="255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显式转换表达式的一般形式为：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89100" y="1549400"/>
            <a:ext cx="30480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希望转换的类型</a:t>
            </a:r>
            <a:r>
              <a:rPr lang="en-US" altLang="zh-CN" sz="27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838700" y="1549400"/>
            <a:ext cx="10541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操作数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58900" y="2832100"/>
            <a:ext cx="10147300" cy="393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228600" algn="l"/>
                <a:tab pos="9982200" algn="l"/>
              </a:tabLst>
            </a:pPr>
            <a:r>
              <a:rPr lang="en-US" altLang="zh-CN" sz="255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设有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3,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0xFFFFFFFF;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double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f;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</a:t>
            </a:r>
          </a:p>
          <a:p>
            <a:pPr>
              <a:lnSpc>
                <a:spcPts val="3400"/>
              </a:lnSpc>
              <a:tabLst>
                <a:tab pos="228600" algn="l"/>
                <a:tab pos="9982200" algn="l"/>
              </a:tabLst>
            </a:pPr>
            <a:r>
              <a:rPr lang="en-US" altLang="zh-CN" dirty="0" smtClean="0"/>
              <a:t>	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请分析下列语句执行后，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f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的值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228600" algn="l"/>
                <a:tab pos="99822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49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50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93700"/>
            <a:ext cx="2743200" cy="175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9271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显示类型转换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5300"/>
              </a:lnSpc>
              <a:tabLst>
                <a:tab pos="927100" algn="l"/>
              </a:tabLst>
            </a:pPr>
            <a:r>
              <a:rPr lang="en-US" altLang="zh-CN" dirty="0" smtClean="0"/>
              <a:t>	</a:t>
            </a:r>
            <a:r>
              <a:rPr lang="en-US" altLang="zh-CN" sz="36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注意：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79600" y="2527300"/>
            <a:ext cx="317500" cy="1257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882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							</a:tabLst>
            </a:pPr>
            <a:r>
              <a:rPr lang="en-US" altLang="zh-CN" sz="2879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336800" y="2387600"/>
            <a:ext cx="6985000" cy="144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700"/>
              </a:lnSpc>
              <a:tabLst>
							</a:tabLst>
            </a:pPr>
            <a:r>
              <a:rPr lang="en-US" altLang="zh-CN" sz="36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显示类型转换是程序员手动进行的</a:t>
            </a:r>
            <a:r>
              <a:rPr lang="en-US" altLang="zh-CN" sz="36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700"/>
              </a:lnSpc>
              <a:tabLst>
							</a:tabLst>
            </a:pPr>
            <a:r>
              <a:rPr lang="en-US" altLang="zh-CN" sz="36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基本可以进行任意类型的转换</a:t>
            </a:r>
            <a:r>
              <a:rPr lang="en-US" altLang="zh-CN" sz="36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415539" y="5085587"/>
            <a:ext cx="6188964" cy="536448"/>
          </a:xfrm>
          <a:custGeom>
            <a:avLst/>
            <a:gdLst>
              <a:gd name="connsiteX0" fmla="*/ 14477 w 6188964"/>
              <a:gd name="connsiteY0" fmla="*/ 268224 h 536448"/>
              <a:gd name="connsiteX1" fmla="*/ 268224 w 6188964"/>
              <a:gd name="connsiteY1" fmla="*/ 14478 h 536448"/>
              <a:gd name="connsiteX2" fmla="*/ 5920740 w 6188964"/>
              <a:gd name="connsiteY2" fmla="*/ 14478 h 536448"/>
              <a:gd name="connsiteX3" fmla="*/ 6174486 w 6188964"/>
              <a:gd name="connsiteY3" fmla="*/ 268224 h 536448"/>
              <a:gd name="connsiteX4" fmla="*/ 6174486 w 6188964"/>
              <a:gd name="connsiteY4" fmla="*/ 268224 h 536448"/>
              <a:gd name="connsiteX5" fmla="*/ 5920740 w 6188964"/>
              <a:gd name="connsiteY5" fmla="*/ 521970 h 536448"/>
              <a:gd name="connsiteX6" fmla="*/ 268224 w 6188964"/>
              <a:gd name="connsiteY6" fmla="*/ 521970 h 536448"/>
              <a:gd name="connsiteX7" fmla="*/ 14477 w 6188964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188964" h="536448">
                <a:moveTo>
                  <a:pt x="14477" y="268224"/>
                </a:moveTo>
                <a:cubicBezTo>
                  <a:pt x="14477" y="128143"/>
                  <a:pt x="128142" y="14478"/>
                  <a:pt x="268224" y="14478"/>
                </a:cubicBezTo>
                <a:lnTo>
                  <a:pt x="5920740" y="14478"/>
                </a:lnTo>
                <a:cubicBezTo>
                  <a:pt x="6060820" y="14478"/>
                  <a:pt x="6174486" y="128143"/>
                  <a:pt x="6174486" y="268224"/>
                </a:cubicBezTo>
                <a:lnTo>
                  <a:pt x="6174486" y="268224"/>
                </a:lnTo>
                <a:cubicBezTo>
                  <a:pt x="6174486" y="408305"/>
                  <a:pt x="6060820" y="521970"/>
                  <a:pt x="5920740" y="521970"/>
                </a:cubicBezTo>
                <a:lnTo>
                  <a:pt x="268224" y="521970"/>
                </a:lnTo>
                <a:cubicBezTo>
                  <a:pt x="128142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75432" y="4258055"/>
            <a:ext cx="6394703" cy="536447"/>
          </a:xfrm>
          <a:custGeom>
            <a:avLst/>
            <a:gdLst>
              <a:gd name="connsiteX0" fmla="*/ 14477 w 6394703"/>
              <a:gd name="connsiteY0" fmla="*/ 268223 h 536447"/>
              <a:gd name="connsiteX1" fmla="*/ 268223 w 6394703"/>
              <a:gd name="connsiteY1" fmla="*/ 14478 h 536447"/>
              <a:gd name="connsiteX2" fmla="*/ 6126479 w 6394703"/>
              <a:gd name="connsiteY2" fmla="*/ 14478 h 536447"/>
              <a:gd name="connsiteX3" fmla="*/ 6380225 w 6394703"/>
              <a:gd name="connsiteY3" fmla="*/ 268223 h 536447"/>
              <a:gd name="connsiteX4" fmla="*/ 6380225 w 6394703"/>
              <a:gd name="connsiteY4" fmla="*/ 268223 h 536447"/>
              <a:gd name="connsiteX5" fmla="*/ 6126479 w 6394703"/>
              <a:gd name="connsiteY5" fmla="*/ 521970 h 536447"/>
              <a:gd name="connsiteX6" fmla="*/ 268223 w 6394703"/>
              <a:gd name="connsiteY6" fmla="*/ 521970 h 536447"/>
              <a:gd name="connsiteX7" fmla="*/ 14477 w 6394703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394703" h="536447">
                <a:moveTo>
                  <a:pt x="14477" y="268223"/>
                </a:moveTo>
                <a:cubicBezTo>
                  <a:pt x="14477" y="128142"/>
                  <a:pt x="128142" y="14478"/>
                  <a:pt x="268223" y="14478"/>
                </a:cubicBezTo>
                <a:lnTo>
                  <a:pt x="6126479" y="14478"/>
                </a:lnTo>
                <a:cubicBezTo>
                  <a:pt x="6266561" y="14478"/>
                  <a:pt x="6380225" y="128142"/>
                  <a:pt x="6380225" y="268223"/>
                </a:cubicBezTo>
                <a:lnTo>
                  <a:pt x="6380225" y="268223"/>
                </a:lnTo>
                <a:cubicBezTo>
                  <a:pt x="6380225" y="408304"/>
                  <a:pt x="6266561" y="521970"/>
                  <a:pt x="6126479" y="521970"/>
                </a:cubicBezTo>
                <a:lnTo>
                  <a:pt x="268223" y="521970"/>
                </a:lnTo>
                <a:cubicBezTo>
                  <a:pt x="128142" y="521970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36975" y="3445763"/>
            <a:ext cx="6233159" cy="536448"/>
          </a:xfrm>
          <a:custGeom>
            <a:avLst/>
            <a:gdLst>
              <a:gd name="connsiteX0" fmla="*/ 14477 w 6233159"/>
              <a:gd name="connsiteY0" fmla="*/ 268224 h 536448"/>
              <a:gd name="connsiteX1" fmla="*/ 268224 w 6233159"/>
              <a:gd name="connsiteY1" fmla="*/ 14478 h 536448"/>
              <a:gd name="connsiteX2" fmla="*/ 5964936 w 6233159"/>
              <a:gd name="connsiteY2" fmla="*/ 14478 h 536448"/>
              <a:gd name="connsiteX3" fmla="*/ 6218681 w 6233159"/>
              <a:gd name="connsiteY3" fmla="*/ 268224 h 536448"/>
              <a:gd name="connsiteX4" fmla="*/ 6218681 w 6233159"/>
              <a:gd name="connsiteY4" fmla="*/ 268224 h 536448"/>
              <a:gd name="connsiteX5" fmla="*/ 5964936 w 6233159"/>
              <a:gd name="connsiteY5" fmla="*/ 521970 h 536448"/>
              <a:gd name="connsiteX6" fmla="*/ 268224 w 6233159"/>
              <a:gd name="connsiteY6" fmla="*/ 521970 h 536448"/>
              <a:gd name="connsiteX7" fmla="*/ 14477 w 6233159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33159" h="536448">
                <a:moveTo>
                  <a:pt x="14477" y="268224"/>
                </a:moveTo>
                <a:cubicBezTo>
                  <a:pt x="14477" y="128143"/>
                  <a:pt x="128143" y="14478"/>
                  <a:pt x="268224" y="14478"/>
                </a:cubicBezTo>
                <a:lnTo>
                  <a:pt x="5964936" y="14478"/>
                </a:lnTo>
                <a:cubicBezTo>
                  <a:pt x="6105017" y="14478"/>
                  <a:pt x="6218681" y="128143"/>
                  <a:pt x="6218681" y="268224"/>
                </a:cubicBezTo>
                <a:lnTo>
                  <a:pt x="6218681" y="268224"/>
                </a:lnTo>
                <a:cubicBezTo>
                  <a:pt x="6218681" y="408305"/>
                  <a:pt x="6105017" y="521970"/>
                  <a:pt x="5964936" y="521970"/>
                </a:cubicBezTo>
                <a:lnTo>
                  <a:pt x="268224" y="521970"/>
                </a:lnTo>
                <a:cubicBezTo>
                  <a:pt x="128143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032760" y="2577083"/>
            <a:ext cx="6245351" cy="536448"/>
          </a:xfrm>
          <a:custGeom>
            <a:avLst/>
            <a:gdLst>
              <a:gd name="connsiteX0" fmla="*/ 14477 w 6245351"/>
              <a:gd name="connsiteY0" fmla="*/ 268223 h 536448"/>
              <a:gd name="connsiteX1" fmla="*/ 268224 w 6245351"/>
              <a:gd name="connsiteY1" fmla="*/ 14477 h 536448"/>
              <a:gd name="connsiteX2" fmla="*/ 5977127 w 6245351"/>
              <a:gd name="connsiteY2" fmla="*/ 14477 h 536448"/>
              <a:gd name="connsiteX3" fmla="*/ 6230873 w 6245351"/>
              <a:gd name="connsiteY3" fmla="*/ 268223 h 536448"/>
              <a:gd name="connsiteX4" fmla="*/ 6230873 w 6245351"/>
              <a:gd name="connsiteY4" fmla="*/ 268223 h 536448"/>
              <a:gd name="connsiteX5" fmla="*/ 5977127 w 6245351"/>
              <a:gd name="connsiteY5" fmla="*/ 521970 h 536448"/>
              <a:gd name="connsiteX6" fmla="*/ 268224 w 6245351"/>
              <a:gd name="connsiteY6" fmla="*/ 521970 h 536448"/>
              <a:gd name="connsiteX7" fmla="*/ 14477 w 6245351"/>
              <a:gd name="connsiteY7" fmla="*/ 268223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45351" h="536448">
                <a:moveTo>
                  <a:pt x="14477" y="268223"/>
                </a:moveTo>
                <a:cubicBezTo>
                  <a:pt x="14477" y="128142"/>
                  <a:pt x="128142" y="14477"/>
                  <a:pt x="268224" y="14477"/>
                </a:cubicBezTo>
                <a:lnTo>
                  <a:pt x="5977127" y="14477"/>
                </a:lnTo>
                <a:cubicBezTo>
                  <a:pt x="6117335" y="14477"/>
                  <a:pt x="6230873" y="128142"/>
                  <a:pt x="6230873" y="268223"/>
                </a:cubicBezTo>
                <a:lnTo>
                  <a:pt x="6230873" y="268223"/>
                </a:lnTo>
                <a:cubicBezTo>
                  <a:pt x="6230873" y="408432"/>
                  <a:pt x="6117208" y="521970"/>
                  <a:pt x="5977127" y="521970"/>
                </a:cubicBezTo>
                <a:lnTo>
                  <a:pt x="268224" y="521970"/>
                </a:lnTo>
                <a:cubicBezTo>
                  <a:pt x="128142" y="521970"/>
                  <a:pt x="14477" y="408305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339339" y="1807464"/>
            <a:ext cx="6265164" cy="536447"/>
          </a:xfrm>
          <a:custGeom>
            <a:avLst/>
            <a:gdLst>
              <a:gd name="connsiteX0" fmla="*/ 14477 w 6265164"/>
              <a:gd name="connsiteY0" fmla="*/ 268223 h 536447"/>
              <a:gd name="connsiteX1" fmla="*/ 268224 w 6265164"/>
              <a:gd name="connsiteY1" fmla="*/ 14477 h 536447"/>
              <a:gd name="connsiteX2" fmla="*/ 5996940 w 6265164"/>
              <a:gd name="connsiteY2" fmla="*/ 14477 h 536447"/>
              <a:gd name="connsiteX3" fmla="*/ 6250686 w 6265164"/>
              <a:gd name="connsiteY3" fmla="*/ 268223 h 536447"/>
              <a:gd name="connsiteX4" fmla="*/ 6250686 w 6265164"/>
              <a:gd name="connsiteY4" fmla="*/ 268223 h 536447"/>
              <a:gd name="connsiteX5" fmla="*/ 5996940 w 6265164"/>
              <a:gd name="connsiteY5" fmla="*/ 521969 h 536447"/>
              <a:gd name="connsiteX6" fmla="*/ 268224 w 6265164"/>
              <a:gd name="connsiteY6" fmla="*/ 521969 h 536447"/>
              <a:gd name="connsiteX7" fmla="*/ 14477 w 6265164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65164" h="536447">
                <a:moveTo>
                  <a:pt x="14477" y="268223"/>
                </a:moveTo>
                <a:cubicBezTo>
                  <a:pt x="14477" y="128142"/>
                  <a:pt x="128142" y="14477"/>
                  <a:pt x="268224" y="14477"/>
                </a:cubicBezTo>
                <a:lnTo>
                  <a:pt x="5996940" y="14477"/>
                </a:lnTo>
                <a:cubicBezTo>
                  <a:pt x="6137020" y="14477"/>
                  <a:pt x="6250686" y="128142"/>
                  <a:pt x="6250686" y="268223"/>
                </a:cubicBezTo>
                <a:lnTo>
                  <a:pt x="6250686" y="268223"/>
                </a:lnTo>
                <a:cubicBezTo>
                  <a:pt x="6250686" y="408304"/>
                  <a:pt x="6137020" y="521969"/>
                  <a:pt x="5996940" y="521969"/>
                </a:cubicBezTo>
                <a:lnTo>
                  <a:pt x="268224" y="521969"/>
                </a:lnTo>
                <a:cubicBezTo>
                  <a:pt x="128142" y="521969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714231" y="5128259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7 w 533400"/>
              <a:gd name="connsiteY1" fmla="*/ 0 h 449580"/>
              <a:gd name="connsiteX2" fmla="*/ 533400 w 533400"/>
              <a:gd name="connsiteY2" fmla="*/ 224790 h 449580"/>
              <a:gd name="connsiteX3" fmla="*/ 297307 w 533400"/>
              <a:gd name="connsiteY3" fmla="*/ 449580 h 449580"/>
              <a:gd name="connsiteX4" fmla="*/ 0 w 533400"/>
              <a:gd name="connsiteY4" fmla="*/ 449580 h 449580"/>
              <a:gd name="connsiteX5" fmla="*/ 236093 w 533400"/>
              <a:gd name="connsiteY5" fmla="*/ 224790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7" y="0"/>
                </a:lnTo>
                <a:lnTo>
                  <a:pt x="533400" y="224790"/>
                </a:lnTo>
                <a:lnTo>
                  <a:pt x="297307" y="449580"/>
                </a:lnTo>
                <a:lnTo>
                  <a:pt x="0" y="449580"/>
                </a:lnTo>
                <a:lnTo>
                  <a:pt x="236093" y="224790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290304" y="5128259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6 w 533400"/>
              <a:gd name="connsiteY1" fmla="*/ 0 h 449580"/>
              <a:gd name="connsiteX2" fmla="*/ 533400 w 533400"/>
              <a:gd name="connsiteY2" fmla="*/ 224790 h 449580"/>
              <a:gd name="connsiteX3" fmla="*/ 297306 w 533400"/>
              <a:gd name="connsiteY3" fmla="*/ 449580 h 449580"/>
              <a:gd name="connsiteX4" fmla="*/ 0 w 533400"/>
              <a:gd name="connsiteY4" fmla="*/ 449580 h 449580"/>
              <a:gd name="connsiteX5" fmla="*/ 236092 w 533400"/>
              <a:gd name="connsiteY5" fmla="*/ 224790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6" y="0"/>
                </a:lnTo>
                <a:lnTo>
                  <a:pt x="533400" y="224790"/>
                </a:lnTo>
                <a:lnTo>
                  <a:pt x="297306" y="449580"/>
                </a:lnTo>
                <a:lnTo>
                  <a:pt x="0" y="449580"/>
                </a:lnTo>
                <a:lnTo>
                  <a:pt x="236092" y="224790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866376" y="5128259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6 w 533400"/>
              <a:gd name="connsiteY1" fmla="*/ 0 h 449580"/>
              <a:gd name="connsiteX2" fmla="*/ 533400 w 533400"/>
              <a:gd name="connsiteY2" fmla="*/ 224790 h 449580"/>
              <a:gd name="connsiteX3" fmla="*/ 297306 w 533400"/>
              <a:gd name="connsiteY3" fmla="*/ 449580 h 449580"/>
              <a:gd name="connsiteX4" fmla="*/ 0 w 533400"/>
              <a:gd name="connsiteY4" fmla="*/ 449580 h 449580"/>
              <a:gd name="connsiteX5" fmla="*/ 236092 w 533400"/>
              <a:gd name="connsiteY5" fmla="*/ 224790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6" y="0"/>
                </a:lnTo>
                <a:lnTo>
                  <a:pt x="533400" y="224790"/>
                </a:lnTo>
                <a:lnTo>
                  <a:pt x="297306" y="449580"/>
                </a:lnTo>
                <a:lnTo>
                  <a:pt x="0" y="449580"/>
                </a:lnTo>
                <a:lnTo>
                  <a:pt x="236092" y="224790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09700"/>
            <a:ext cx="3365500" cy="4953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74100" y="5092700"/>
            <a:ext cx="1816100" cy="571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665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51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本章授课内容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90800" y="51943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内存溢出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51200" y="43688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类型转换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16300" y="3556000"/>
            <a:ext cx="1143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运算符总结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13100" y="2692400"/>
            <a:ext cx="914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位运算符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514600" y="1917700"/>
            <a:ext cx="1143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条件运算符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52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406400"/>
            <a:ext cx="10439400" cy="215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863600" algn="l"/>
                <a:tab pos="10922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内存溢出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600"/>
              </a:lnSpc>
              <a:tabLst>
                <a:tab pos="863600" algn="l"/>
                <a:tab pos="1092200" algn="l"/>
              </a:tabLst>
            </a:pPr>
            <a:r>
              <a:rPr lang="en-US" altLang="zh-CN" dirty="0" smtClean="0"/>
              <a:t>	</a:t>
            </a:r>
            <a:r>
              <a:rPr lang="en-US" altLang="zh-CN" sz="255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由于数值数据类型都有数值范围，当两个数据发生</a:t>
            </a:r>
          </a:p>
          <a:p>
            <a:pPr>
              <a:lnSpc>
                <a:spcPts val="3400"/>
              </a:lnSpc>
              <a:tabLst>
                <a:tab pos="863600" algn="l"/>
                <a:tab pos="1092200" algn="l"/>
              </a:tabLst>
            </a:pPr>
            <a:r>
              <a:rPr lang="en-US" altLang="zh-CN" dirty="0" smtClean="0"/>
              <a:t>		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运算时，其结果就有可能超出结果类型的数值范围，</a:t>
            </a:r>
          </a:p>
          <a:p>
            <a:pPr>
              <a:lnSpc>
                <a:spcPts val="3400"/>
              </a:lnSpc>
              <a:tabLst>
                <a:tab pos="863600" algn="l"/>
                <a:tab pos="1092200" algn="l"/>
              </a:tabLst>
            </a:pPr>
            <a:r>
              <a:rPr lang="en-US" altLang="zh-CN" dirty="0" smtClean="0"/>
              <a:t>		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这种现象称为</a:t>
            </a:r>
            <a:r>
              <a:rPr lang="en-US" altLang="zh-CN" sz="3204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溢出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58900" y="2794000"/>
            <a:ext cx="25273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255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例如：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short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000500" y="2794000"/>
            <a:ext cx="52197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32767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；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+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；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787900" y="3619500"/>
            <a:ext cx="34798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short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65535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；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58900" y="3632200"/>
            <a:ext cx="3340100" cy="965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1511300" algn="l"/>
              </a:tabLst>
            </a:pPr>
            <a:r>
              <a:rPr lang="en-US" altLang="zh-CN" sz="255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例如：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unsigned</a:t>
            </a:r>
          </a:p>
          <a:p>
            <a:pPr>
              <a:lnSpc>
                <a:spcPts val="3400"/>
              </a:lnSpc>
              <a:tabLst>
                <a:tab pos="1511300" algn="l"/>
              </a:tabLst>
            </a:pPr>
            <a:r>
              <a:rPr lang="en-US" altLang="zh-CN" dirty="0" smtClean="0"/>
              <a:t>	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x++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；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？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3200" y="2336800"/>
            <a:ext cx="8458200" cy="2260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665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53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1828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内存溢出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98600" y="1041400"/>
            <a:ext cx="80010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255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设有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0x7FFFFFFF,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y=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1,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z;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请分析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27200" y="1485900"/>
            <a:ext cx="39624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z=x+y;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执行后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z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的值？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54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81000"/>
            <a:ext cx="2298700" cy="167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9271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内存溢出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700"/>
              </a:lnSpc>
              <a:tabLst>
                <a:tab pos="927100" algn="l"/>
              </a:tabLst>
            </a:pPr>
            <a:r>
              <a:rPr lang="en-US" altLang="zh-CN" dirty="0" smtClean="0"/>
              <a:t>	</a:t>
            </a:r>
            <a:r>
              <a:rPr lang="en-US" altLang="zh-CN" sz="36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注意：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79600" y="2463800"/>
            <a:ext cx="317500" cy="1257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879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							</a:tabLst>
            </a:pPr>
            <a:r>
              <a:rPr lang="en-US" altLang="zh-CN" sz="2879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451100" y="2311400"/>
            <a:ext cx="4699000" cy="144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700"/>
              </a:lnSpc>
              <a:tabLst>
							</a:tabLst>
            </a:pPr>
            <a:r>
              <a:rPr lang="en-US" altLang="zh-CN" sz="36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溢出是未定义的行为</a:t>
            </a:r>
            <a:r>
              <a:rPr lang="en-US" altLang="zh-CN" sz="36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700"/>
              </a:lnSpc>
              <a:tabLst>
							</a:tabLst>
            </a:pPr>
            <a:r>
              <a:rPr lang="en-US" altLang="zh-CN" sz="36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程序员要尽量避免溢出</a:t>
            </a:r>
            <a:r>
              <a:rPr lang="en-US" altLang="zh-CN" sz="36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6600" y="1866900"/>
            <a:ext cx="8509000" cy="2019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55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430000" y="6502400"/>
            <a:ext cx="635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469900"/>
            <a:ext cx="9944100" cy="401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                <a:tab pos="863600" algn="l"/>
                <a:tab pos="1092200" algn="l"/>
              </a:tabLst>
            </a:pPr>
            <a:r>
              <a:rPr lang="en-US" altLang="zh-CN" sz="3600" b="1" dirty="0" smtClean="0">
                <a:solidFill>
                  <a:srgbClr val="39527b"/>
                </a:solidFill>
                <a:latin typeface="Corbel" pitchFamily="18" charset="0"/>
                <a:cs typeface="Corbel" pitchFamily="18" charset="0"/>
              </a:rPr>
              <a:t>C</a:t>
            </a: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语法的基本概念总结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400"/>
              </a:lnSpc>
              <a:tabLst>
                <a:tab pos="863600" algn="l"/>
                <a:tab pos="1092200" algn="l"/>
              </a:tabLst>
            </a:pPr>
            <a:r>
              <a:rPr lang="en-US" altLang="zh-CN" dirty="0" smtClean="0"/>
              <a:t>	</a:t>
            </a: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语言的数据表示：变量，常量，字面值等。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                <a:tab pos="863600" algn="l"/>
                <a:tab pos="10922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语言的运算符：加，减，乘，除，取余等。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                <a:tab pos="863600" algn="l"/>
                <a:tab pos="10922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由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单个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或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多个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操作数、运算符组成的符合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语言规则的式</a:t>
            </a:r>
          </a:p>
          <a:p>
            <a:pPr>
              <a:lnSpc>
                <a:spcPts val="3000"/>
              </a:lnSpc>
              <a:tabLst>
                <a:tab pos="863600" algn="l"/>
                <a:tab pos="10922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子叫做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表达式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                <a:tab pos="863600" algn="l"/>
                <a:tab pos="10922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表达式的值就是经过计算以后所得到的结果。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                <a:tab pos="863600" algn="l"/>
                <a:tab pos="1092200" algn="l"/>
              </a:tabLst>
            </a:pPr>
            <a:r>
              <a:rPr lang="en-US" altLang="zh-CN" dirty="0" smtClean="0"/>
              <a:t>	</a:t>
            </a: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语言中数据表示的分类：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89100" y="4508500"/>
            <a:ext cx="1143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							</a:tabLst>
            </a:pPr>
            <a:r>
              <a:rPr lang="en-US" altLang="zh-CN" sz="1920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							</a:tabLst>
            </a:pPr>
            <a:r>
              <a:rPr lang="en-US" altLang="zh-CN" sz="1920" dirty="0" smtClean="0">
                <a:solidFill>
                  <a:srgbClr val="32628e"/>
                </a:solidFill>
                <a:latin typeface="Corbel" pitchFamily="18" charset="0"/>
                <a:cs typeface="Corbel" pitchFamily="18" charset="0"/>
              </a:rPr>
              <a:t>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68500" y="4368800"/>
            <a:ext cx="70104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左值：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可以写的内存块儿表示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，变量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右值：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可以读的内存块儿表示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，变量，常量，字面值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430000" y="65024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406400"/>
            <a:ext cx="9994900" cy="210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                <a:tab pos="711200" algn="l"/>
                <a:tab pos="1041400" algn="l"/>
                <a:tab pos="1333500" algn="l"/>
              </a:tabLst>
            </a:pPr>
            <a:r>
              <a:rPr lang="en-US" altLang="zh-CN" sz="3600" b="1" dirty="0" smtClean="0">
                <a:solidFill>
                  <a:srgbClr val="39527b"/>
                </a:solidFill>
                <a:latin typeface="Corbel" pitchFamily="18" charset="0"/>
                <a:cs typeface="Corbel" pitchFamily="18" charset="0"/>
              </a:rPr>
              <a:t>C</a:t>
            </a: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语言中的运算符</a:t>
            </a:r>
            <a:r>
              <a:rPr lang="en-US" altLang="zh-CN" sz="3600" b="1" dirty="0" smtClean="0">
                <a:solidFill>
                  <a:srgbClr val="39527b"/>
                </a:solidFill>
                <a:latin typeface="Corbel" pitchFamily="18" charset="0"/>
                <a:cs typeface="Corbel" pitchFamily="18" charset="0"/>
              </a:rPr>
              <a:t>(I)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>
                <a:tab pos="711200" algn="l"/>
                <a:tab pos="1041400" algn="l"/>
                <a:tab pos="1333500" algn="l"/>
              </a:tabLst>
            </a:pPr>
            <a:r>
              <a:rPr lang="en-US" altLang="zh-CN" dirty="0" smtClean="0"/>
              <a:t>	</a:t>
            </a: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语言运算符可分为以下几类：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900"/>
              </a:lnSpc>
              <a:tabLst>
                <a:tab pos="711200" algn="l"/>
                <a:tab pos="1041400" algn="l"/>
                <a:tab pos="1333500" algn="l"/>
              </a:tabLst>
            </a:pPr>
            <a:r>
              <a:rPr lang="en-US" altLang="zh-CN" dirty="0" smtClean="0"/>
              <a:t>		</a:t>
            </a:r>
            <a:r>
              <a:rPr lang="en-US" altLang="zh-CN" sz="1922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算数运算符：加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2402" b="1" dirty="0" smtClean="0">
                <a:solidFill>
                  <a:srgbClr val="00b050"/>
                </a:solidFill>
                <a:latin typeface="Microsoft YaHei UI" pitchFamily="18" charset="0"/>
                <a:cs typeface="Microsoft YaHei UI" pitchFamily="18" charset="0"/>
              </a:rPr>
              <a:t>+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、减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2402" b="1" dirty="0" smtClean="0">
                <a:solidFill>
                  <a:srgbClr val="00b050"/>
                </a:solidFill>
                <a:latin typeface="Microsoft YaHei UI" pitchFamily="18" charset="0"/>
                <a:cs typeface="Microsoft YaHei UI" pitchFamily="18" charset="0"/>
              </a:rPr>
              <a:t>-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、乘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2402" b="1" dirty="0" smtClean="0">
                <a:solidFill>
                  <a:srgbClr val="00b050"/>
                </a:solidFill>
                <a:latin typeface="Microsoft YaHei UI" pitchFamily="18" charset="0"/>
                <a:cs typeface="Microsoft YaHei UI" pitchFamily="18" charset="0"/>
              </a:rPr>
              <a:t>*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、除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2402" b="1" dirty="0" smtClean="0">
                <a:solidFill>
                  <a:srgbClr val="00b050"/>
                </a:solidFill>
                <a:latin typeface="Microsoft YaHei UI" pitchFamily="18" charset="0"/>
                <a:cs typeface="Microsoft YaHei UI" pitchFamily="18" charset="0"/>
              </a:rPr>
              <a:t>/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、求余或称模运算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2402" b="1" dirty="0" smtClean="0">
                <a:solidFill>
                  <a:srgbClr val="00b050"/>
                </a:solidFill>
                <a:latin typeface="Microsoft YaHei UI" pitchFamily="18" charset="0"/>
                <a:cs typeface="Microsoft YaHei UI" pitchFamily="18" charset="0"/>
              </a:rPr>
              <a:t>%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</a:p>
          <a:p>
            <a:pPr>
              <a:lnSpc>
                <a:spcPts val="2500"/>
              </a:lnSpc>
              <a:tabLst>
                <a:tab pos="711200" algn="l"/>
                <a:tab pos="1041400" algn="l"/>
                <a:tab pos="13335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自增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2400" b="1" dirty="0" smtClean="0">
                <a:solidFill>
                  <a:srgbClr val="7030a0"/>
                </a:solidFill>
                <a:latin typeface="Microsoft YaHei UI" pitchFamily="18" charset="0"/>
                <a:cs typeface="Microsoft YaHei UI" pitchFamily="18" charset="0"/>
              </a:rPr>
              <a:t>++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、自减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2400" b="1" dirty="0" smtClean="0">
                <a:solidFill>
                  <a:srgbClr val="7030a0"/>
                </a:solidFill>
                <a:latin typeface="Microsoft YaHei UI" pitchFamily="18" charset="0"/>
                <a:cs typeface="Microsoft YaHei UI" pitchFamily="18" charset="0"/>
              </a:rPr>
              <a:t>--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636000" y="2692400"/>
            <a:ext cx="21082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大于等于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2004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&gt;=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36700" y="2743200"/>
            <a:ext cx="6997700" cy="199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92100" algn="l"/>
              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关系运算符：包括大于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2400" b="1" dirty="0" smtClean="0">
                <a:solidFill>
                  <a:srgbClr val="00b050"/>
                </a:solidFill>
                <a:latin typeface="Microsoft YaHei UI" pitchFamily="18" charset="0"/>
                <a:cs typeface="Microsoft YaHei UI" pitchFamily="18" charset="0"/>
              </a:rPr>
              <a:t>&gt;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、小于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2400" b="1" dirty="0" smtClean="0">
                <a:solidFill>
                  <a:srgbClr val="00b050"/>
                </a:solidFill>
                <a:latin typeface="Microsoft YaHei UI" pitchFamily="18" charset="0"/>
                <a:cs typeface="Microsoft YaHei UI" pitchFamily="18" charset="0"/>
              </a:rPr>
              <a:t>&lt;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、等于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==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</a:p>
          <a:p>
            <a:pPr>
              <a:lnSpc>
                <a:spcPts val="2500"/>
              </a:lnSpc>
              <a:tabLst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小于等于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2402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&lt;=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、不等于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2402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!=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900"/>
              </a:lnSpc>
              <a:tabLst>
                <a:tab pos="292100" algn="l"/>
              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逻辑运算符：与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&amp;&amp;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、或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||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、非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!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900"/>
              </a:lnSpc>
              <a:tabLst>
                <a:tab pos="292100" algn="l"/>
              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赋值运算符：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81200" y="4965700"/>
            <a:ext cx="63500" cy="914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							</a:tabLst>
            </a:pPr>
            <a:r>
              <a:rPr lang="en-US" altLang="zh-CN" sz="1596" dirty="0" smtClean="0">
                <a:solidFill>
                  <a:srgbClr val="32628e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700"/>
              </a:lnSpc>
              <a:tabLst>
							</a:tabLst>
            </a:pPr>
            <a:r>
              <a:rPr lang="en-US" altLang="zh-CN" sz="1596" dirty="0" smtClean="0">
                <a:solidFill>
                  <a:srgbClr val="32628e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2700"/>
              </a:lnSpc>
              <a:tabLst>
							</a:tabLst>
            </a:pPr>
            <a:r>
              <a:rPr lang="en-US" altLang="zh-CN" sz="1596" dirty="0" smtClean="0">
                <a:solidFill>
                  <a:srgbClr val="32628e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09800" y="4876800"/>
            <a:ext cx="44450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简单赋值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2004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</a:p>
          <a:p>
            <a:pPr>
              <a:lnSpc>
                <a:spcPts val="2700"/>
              </a:lnSpc>
              <a:tabLst>
							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复合算术赋值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2004" b="1" dirty="0" smtClean="0">
                <a:solidFill>
                  <a:srgbClr val="7030a0"/>
                </a:solidFill>
                <a:latin typeface="Microsoft YaHei UI" pitchFamily="18" charset="0"/>
                <a:cs typeface="Microsoft YaHei UI" pitchFamily="18" charset="0"/>
              </a:rPr>
              <a:t>+=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,</a:t>
            </a:r>
            <a:r>
              <a:rPr lang="en-US" altLang="zh-CN" sz="2004" b="1" dirty="0" smtClean="0">
                <a:solidFill>
                  <a:srgbClr val="7030a0"/>
                </a:solidFill>
                <a:latin typeface="Microsoft YaHei UI" pitchFamily="18" charset="0"/>
                <a:cs typeface="Microsoft YaHei UI" pitchFamily="18" charset="0"/>
              </a:rPr>
              <a:t>-=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,</a:t>
            </a:r>
            <a:r>
              <a:rPr lang="en-US" altLang="zh-CN" sz="2004" b="1" dirty="0" smtClean="0">
                <a:solidFill>
                  <a:srgbClr val="7030a0"/>
                </a:solidFill>
                <a:latin typeface="Microsoft YaHei UI" pitchFamily="18" charset="0"/>
                <a:cs typeface="Microsoft YaHei UI" pitchFamily="18" charset="0"/>
              </a:rPr>
              <a:t>*=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,</a:t>
            </a:r>
            <a:r>
              <a:rPr lang="en-US" altLang="zh-CN" sz="2004" b="1" dirty="0" smtClean="0">
                <a:solidFill>
                  <a:srgbClr val="7030a0"/>
                </a:solidFill>
                <a:latin typeface="Microsoft YaHei UI" pitchFamily="18" charset="0"/>
                <a:cs typeface="Microsoft YaHei UI" pitchFamily="18" charset="0"/>
              </a:rPr>
              <a:t>/=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,</a:t>
            </a:r>
            <a:r>
              <a:rPr lang="en-US" altLang="zh-CN" sz="2004" b="1" dirty="0" smtClean="0">
                <a:solidFill>
                  <a:srgbClr val="7030a0"/>
                </a:solidFill>
                <a:latin typeface="Microsoft YaHei UI" pitchFamily="18" charset="0"/>
                <a:cs typeface="Microsoft YaHei UI" pitchFamily="18" charset="0"/>
              </a:rPr>
              <a:t>%=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</a:p>
          <a:p>
            <a:pPr>
              <a:lnSpc>
                <a:spcPts val="2700"/>
              </a:lnSpc>
              <a:tabLst>
							</a:tabLst>
            </a:pP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复合位运算赋值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2004" b="1" dirty="0" smtClean="0">
                <a:solidFill>
                  <a:srgbClr val="7030a0"/>
                </a:solidFill>
                <a:latin typeface="Microsoft YaHei UI" pitchFamily="18" charset="0"/>
                <a:cs typeface="Microsoft YaHei UI" pitchFamily="18" charset="0"/>
              </a:rPr>
              <a:t>&amp;=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,</a:t>
            </a:r>
            <a:r>
              <a:rPr lang="en-US" altLang="zh-CN" sz="2004" b="1" dirty="0" smtClean="0">
                <a:solidFill>
                  <a:srgbClr val="7030a0"/>
                </a:solidFill>
                <a:latin typeface="Microsoft YaHei UI" pitchFamily="18" charset="0"/>
                <a:cs typeface="Microsoft YaHei UI" pitchFamily="18" charset="0"/>
              </a:rPr>
              <a:t>|=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,</a:t>
            </a:r>
            <a:r>
              <a:rPr lang="en-US" altLang="zh-CN" sz="2004" b="1" dirty="0" smtClean="0">
                <a:solidFill>
                  <a:srgbClr val="7030a0"/>
                </a:solidFill>
                <a:latin typeface="Microsoft YaHei UI" pitchFamily="18" charset="0"/>
                <a:cs typeface="Microsoft YaHei UI" pitchFamily="18" charset="0"/>
              </a:rPr>
              <a:t>^=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,</a:t>
            </a:r>
            <a:r>
              <a:rPr lang="en-US" altLang="zh-CN" sz="2004" b="1" dirty="0" smtClean="0">
                <a:solidFill>
                  <a:srgbClr val="7030a0"/>
                </a:solidFill>
                <a:latin typeface="Microsoft YaHei UI" pitchFamily="18" charset="0"/>
                <a:cs typeface="Microsoft YaHei UI" pitchFamily="18" charset="0"/>
              </a:rPr>
              <a:t>&gt;&gt;=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,</a:t>
            </a:r>
            <a:r>
              <a:rPr lang="en-US" altLang="zh-CN" sz="2004" b="1" dirty="0" smtClean="0">
                <a:solidFill>
                  <a:srgbClr val="7030a0"/>
                </a:solidFill>
                <a:latin typeface="Microsoft YaHei UI" pitchFamily="18" charset="0"/>
                <a:cs typeface="Microsoft YaHei UI" pitchFamily="18" charset="0"/>
              </a:rPr>
              <a:t>&lt;&lt;=</a:t>
            </a:r>
            <a:r>
              <a:rPr lang="en-US" altLang="zh-CN" sz="20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95300" y="342900"/>
            <a:ext cx="40005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3600" b="1" dirty="0" smtClean="0">
                <a:solidFill>
                  <a:srgbClr val="39527b"/>
                </a:solidFill>
                <a:latin typeface="Corbel" pitchFamily="18" charset="0"/>
                <a:cs typeface="Corbel" pitchFamily="18" charset="0"/>
              </a:rPr>
              <a:t>C</a:t>
            </a: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语言中的运算符</a:t>
            </a:r>
            <a:r>
              <a:rPr lang="en-US" altLang="zh-CN" sz="3600" b="1" dirty="0" smtClean="0">
                <a:solidFill>
                  <a:srgbClr val="39527b"/>
                </a:solidFill>
                <a:latin typeface="Corbel" pitchFamily="18" charset="0"/>
                <a:cs typeface="Corbel" pitchFamily="18" charset="0"/>
              </a:rPr>
              <a:t>(II)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12900" y="1270000"/>
            <a:ext cx="21082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条件运算符：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822700" y="1270000"/>
            <a:ext cx="41656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2400" b="1" dirty="0" smtClean="0">
                <a:solidFill>
                  <a:srgbClr val="7030a0"/>
                </a:solidFill>
                <a:latin typeface="Microsoft YaHei UI" pitchFamily="18" charset="0"/>
                <a:cs typeface="Microsoft YaHei UI" pitchFamily="18" charset="0"/>
              </a:rPr>
              <a:t>?: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).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这是唯一一个三目运算符。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12900" y="1905000"/>
            <a:ext cx="86995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92100" algn="l"/>
              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位运算符：与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2400" b="1" dirty="0" smtClean="0">
                <a:solidFill>
                  <a:srgbClr val="7030a0"/>
                </a:solidFill>
                <a:latin typeface="Microsoft YaHei UI" pitchFamily="18" charset="0"/>
                <a:cs typeface="Microsoft YaHei UI" pitchFamily="18" charset="0"/>
              </a:rPr>
              <a:t>&amp;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、位或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2400" b="1" dirty="0" smtClean="0">
                <a:solidFill>
                  <a:srgbClr val="7030a0"/>
                </a:solidFill>
                <a:latin typeface="Microsoft YaHei UI" pitchFamily="18" charset="0"/>
                <a:cs typeface="Microsoft YaHei UI" pitchFamily="18" charset="0"/>
              </a:rPr>
              <a:t>|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、位非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2400" b="1" dirty="0" smtClean="0">
                <a:solidFill>
                  <a:srgbClr val="7030a0"/>
                </a:solidFill>
                <a:latin typeface="Microsoft YaHei UI" pitchFamily="18" charset="0"/>
                <a:cs typeface="Microsoft YaHei UI" pitchFamily="18" charset="0"/>
              </a:rPr>
              <a:t>~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、位异或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2400" b="1" dirty="0" smtClean="0">
                <a:solidFill>
                  <a:srgbClr val="7030a0"/>
                </a:solidFill>
                <a:latin typeface="Microsoft YaHei UI" pitchFamily="18" charset="0"/>
                <a:cs typeface="Microsoft YaHei UI" pitchFamily="18" charset="0"/>
              </a:rPr>
              <a:t>^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、左移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2400" b="1" dirty="0" smtClean="0">
                <a:solidFill>
                  <a:srgbClr val="7030a0"/>
                </a:solidFill>
                <a:latin typeface="Microsoft YaHei UI" pitchFamily="18" charset="0"/>
                <a:cs typeface="Microsoft YaHei UI" pitchFamily="18" charset="0"/>
              </a:rPr>
              <a:t>&lt;&lt;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</a:p>
          <a:p>
            <a:pPr>
              <a:lnSpc>
                <a:spcPts val="2500"/>
              </a:lnSpc>
              <a:tabLst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右移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2400" b="1" dirty="0" smtClean="0">
                <a:solidFill>
                  <a:srgbClr val="7030a0"/>
                </a:solidFill>
                <a:latin typeface="Microsoft YaHei UI" pitchFamily="18" charset="0"/>
                <a:cs typeface="Microsoft YaHei UI" pitchFamily="18" charset="0"/>
              </a:rPr>
              <a:t>&gt;&gt;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12900" y="2882900"/>
            <a:ext cx="21082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逗号运算符：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900"/>
              </a:lnSpc>
              <a:tabLst>
							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指针运算符：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822700" y="2882900"/>
            <a:ext cx="16129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2402" b="1" dirty="0" smtClean="0">
                <a:solidFill>
                  <a:srgbClr val="7030a0"/>
                </a:solidFill>
                <a:latin typeface="Microsoft YaHei UI" pitchFamily="18" charset="0"/>
                <a:cs typeface="Microsoft YaHei UI" pitchFamily="18" charset="0"/>
              </a:rPr>
              <a:t>，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9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2400" b="1" dirty="0" smtClean="0">
                <a:solidFill>
                  <a:srgbClr val="7030a0"/>
                </a:solidFill>
                <a:latin typeface="Microsoft YaHei UI" pitchFamily="18" charset="0"/>
                <a:cs typeface="Microsoft YaHei UI" pitchFamily="18" charset="0"/>
              </a:rPr>
              <a:t>*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和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2400" b="1" dirty="0" smtClean="0">
                <a:solidFill>
                  <a:srgbClr val="7030a0"/>
                </a:solidFill>
                <a:latin typeface="Microsoft YaHei UI" pitchFamily="18" charset="0"/>
                <a:cs typeface="Microsoft YaHei UI" pitchFamily="18" charset="0"/>
              </a:rPr>
              <a:t>&amp;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12900" y="4127500"/>
            <a:ext cx="27178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求字节数运算符：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432300" y="4127500"/>
            <a:ext cx="13970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2400" b="1" dirty="0" smtClean="0">
                <a:solidFill>
                  <a:srgbClr val="7030a0"/>
                </a:solidFill>
                <a:latin typeface="Microsoft YaHei UI" pitchFamily="18" charset="0"/>
                <a:cs typeface="Microsoft YaHei UI" pitchFamily="18" charset="0"/>
              </a:rPr>
              <a:t>sizeof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12900" y="4813300"/>
            <a:ext cx="9880600" cy="189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9829800" algn="l"/>
              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特殊运算符：</a:t>
            </a:r>
            <a:r>
              <a:rPr lang="en-US" altLang="zh-CN" sz="2400" b="1" dirty="0" smtClean="0">
                <a:solidFill>
                  <a:srgbClr val="00b050"/>
                </a:solidFill>
                <a:latin typeface="Microsoft YaHei UI" pitchFamily="18" charset="0"/>
                <a:cs typeface="Microsoft YaHei UI" pitchFamily="18" charset="0"/>
              </a:rPr>
              <a:t>括号</a:t>
            </a:r>
            <a:r>
              <a:rPr lang="en-US" altLang="zh-CN" sz="2400" b="1" dirty="0" smtClean="0">
                <a:solidFill>
                  <a:srgbClr val="00b050"/>
                </a:solidFill>
                <a:latin typeface="Microsoft YaHei UI" pitchFamily="18" charset="0"/>
                <a:cs typeface="Microsoft YaHei UI" pitchFamily="18" charset="0"/>
              </a:rPr>
              <a:t>()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下标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[]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，成员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2400" b="1" dirty="0" smtClean="0">
                <a:solidFill>
                  <a:srgbClr val="7030a0"/>
                </a:solidFill>
                <a:latin typeface="Microsoft YaHei UI" pitchFamily="18" charset="0"/>
                <a:cs typeface="Microsoft YaHei UI" pitchFamily="18" charset="0"/>
              </a:rPr>
              <a:t>→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</a:t>
            </a:r>
            <a:r>
              <a:rPr lang="en-US" altLang="zh-CN" sz="2400" b="1" dirty="0" smtClean="0">
                <a:solidFill>
                  <a:srgbClr val="7030a0"/>
                </a:solidFill>
                <a:latin typeface="Microsoft YaHei UI" pitchFamily="18" charset="0"/>
                <a:cs typeface="Microsoft YaHei UI" pitchFamily="18" charset="0"/>
              </a:rPr>
              <a:t>.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98298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3200" y="1092200"/>
            <a:ext cx="8623300" cy="4965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430000" y="65024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58928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							</a:tabLst>
            </a:pPr>
            <a:r>
              <a:rPr lang="en-US" altLang="zh-CN" sz="3600" b="1" dirty="0" smtClean="0">
                <a:solidFill>
                  <a:srgbClr val="39527b"/>
                </a:solidFill>
                <a:latin typeface="Corbel" pitchFamily="18" charset="0"/>
                <a:cs typeface="Corbel" pitchFamily="18" charset="0"/>
              </a:rPr>
              <a:t>C</a:t>
            </a: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语言中运算符的优先级（</a:t>
            </a:r>
            <a:r>
              <a:rPr lang="en-US" altLang="zh-CN" sz="3600" b="1" dirty="0" smtClean="0">
                <a:solidFill>
                  <a:srgbClr val="39527b"/>
                </a:solidFill>
                <a:latin typeface="Corbel" pitchFamily="18" charset="0"/>
                <a:cs typeface="Corbel" pitchFamily="18" charset="0"/>
              </a:rPr>
              <a:t>I</a:t>
            </a: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）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雨林木风</cp:lastModifiedBy>
  <cp:revision>3</cp:revision>
  <dcterms:created xsi:type="dcterms:W3CDTF">2006-08-16T00:00:00Z</dcterms:created>
  <dcterms:modified xsi:type="dcterms:W3CDTF">2010-04-24T16:48:41Z</dcterms:modified>
</cp:coreProperties>
</file>